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6.jpg" ContentType="image/png"/>
  <Override PartName="/ppt/media/image24.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70" d="100"/>
          <a:sy n="70" d="100"/>
        </p:scale>
        <p:origin x="6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7EF07-B812-49B2-8A95-E26CA8D05595}"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27F3C46C-09D1-4EB1-9D02-A1FD447401EF}" type="pres">
      <dgm:prSet presAssocID="{B977EF07-B812-49B2-8A95-E26CA8D05595}" presName="Name0" presStyleCnt="0">
        <dgm:presLayoutVars>
          <dgm:dir/>
          <dgm:animLvl val="lvl"/>
          <dgm:resizeHandles val="exact"/>
        </dgm:presLayoutVars>
      </dgm:prSet>
      <dgm:spPr/>
    </dgm:pt>
  </dgm:ptLst>
  <dgm:cxnLst>
    <dgm:cxn modelId="{974C2D44-B1D6-4D5E-842D-AF42B1993E1B}" type="presOf" srcId="{B977EF07-B812-49B2-8A95-E26CA8D05595}" destId="{27F3C46C-09D1-4EB1-9D02-A1FD447401EF}" srcOrd="0"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4A088-3C2D-4D10-AA9C-3143692D01E4}"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48854-5F57-4E70-B758-0C3FF6A73F38}" type="slidenum">
              <a:rPr lang="en-US" smtClean="0"/>
              <a:t>‹#›</a:t>
            </a:fld>
            <a:endParaRPr lang="en-US"/>
          </a:p>
        </p:txBody>
      </p:sp>
    </p:spTree>
    <p:extLst>
      <p:ext uri="{BB962C8B-B14F-4D97-AF65-F5344CB8AC3E}">
        <p14:creationId xmlns:p14="http://schemas.microsoft.com/office/powerpoint/2010/main" val="96731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948854-5F57-4E70-B758-0C3FF6A73F38}" type="slidenum">
              <a:rPr lang="en-US" smtClean="0"/>
              <a:t>22</a:t>
            </a:fld>
            <a:endParaRPr lang="en-US"/>
          </a:p>
        </p:txBody>
      </p:sp>
    </p:spTree>
    <p:extLst>
      <p:ext uri="{BB962C8B-B14F-4D97-AF65-F5344CB8AC3E}">
        <p14:creationId xmlns:p14="http://schemas.microsoft.com/office/powerpoint/2010/main" val="67857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948854-5F57-4E70-B758-0C3FF6A73F38}" type="slidenum">
              <a:rPr lang="en-US" smtClean="0"/>
              <a:t>23</a:t>
            </a:fld>
            <a:endParaRPr lang="en-US"/>
          </a:p>
        </p:txBody>
      </p:sp>
    </p:spTree>
    <p:extLst>
      <p:ext uri="{BB962C8B-B14F-4D97-AF65-F5344CB8AC3E}">
        <p14:creationId xmlns:p14="http://schemas.microsoft.com/office/powerpoint/2010/main" val="3242746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12/6/2023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12/6/2023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12/6/2023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4034" y="1043989"/>
            <a:ext cx="8229601" cy="3566160"/>
          </a:xfrm>
        </p:spPr>
        <p:txBody>
          <a:bodyPr/>
          <a:lstStyle/>
          <a:p>
            <a:r>
              <a:rPr lang="en-US" dirty="0">
                <a:latin typeface="Algerian" panose="04020705040A02060702" pitchFamily="82" charset="0"/>
              </a:rPr>
              <a:t>BANK LOAN CASE STUDY</a:t>
            </a:r>
          </a:p>
        </p:txBody>
      </p:sp>
      <p:sp>
        <p:nvSpPr>
          <p:cNvPr id="3" name="Subtitle 2"/>
          <p:cNvSpPr>
            <a:spLocks noGrp="1"/>
          </p:cNvSpPr>
          <p:nvPr>
            <p:ph type="subTitle" idx="1"/>
          </p:nvPr>
        </p:nvSpPr>
        <p:spPr>
          <a:xfrm>
            <a:off x="1100051" y="4432300"/>
            <a:ext cx="10058400" cy="1166320"/>
          </a:xfrm>
        </p:spPr>
        <p:txBody>
          <a:bodyPr/>
          <a:lstStyle/>
          <a:p>
            <a:endParaRPr lang="en-US" dirty="0"/>
          </a:p>
        </p:txBody>
      </p:sp>
      <p:sp>
        <p:nvSpPr>
          <p:cNvPr id="5" name="Frame 4"/>
          <p:cNvSpPr/>
          <p:nvPr/>
        </p:nvSpPr>
        <p:spPr>
          <a:xfrm>
            <a:off x="577537" y="1198517"/>
            <a:ext cx="11103428" cy="440010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9184"/>
          <a:stretch/>
        </p:blipFill>
        <p:spPr>
          <a:xfrm>
            <a:off x="7499799" y="1733054"/>
            <a:ext cx="3658652" cy="3331028"/>
          </a:xfrm>
          <a:prstGeom prst="rect">
            <a:avLst/>
          </a:prstGeom>
        </p:spPr>
      </p:pic>
    </p:spTree>
    <p:extLst>
      <p:ext uri="{BB962C8B-B14F-4D97-AF65-F5344CB8AC3E}">
        <p14:creationId xmlns:p14="http://schemas.microsoft.com/office/powerpoint/2010/main" val="3033386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8194" y="2403567"/>
            <a:ext cx="434993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Applicants applied for loan are mostly comes under </a:t>
            </a:r>
            <a:r>
              <a:rPr lang="en-US" b="1" dirty="0">
                <a:solidFill>
                  <a:schemeClr val="accent2"/>
                </a:solidFill>
              </a:rPr>
              <a:t>Working </a:t>
            </a:r>
            <a:r>
              <a:rPr lang="en-US" dirty="0"/>
              <a:t>Income Type.</a:t>
            </a:r>
          </a:p>
          <a:p>
            <a:endParaRPr lang="en-US" dirty="0"/>
          </a:p>
          <a:p>
            <a:pPr marL="285750" indent="-285750">
              <a:buFont typeface="Arial" panose="020B0604020202020204" pitchFamily="34" charset="0"/>
              <a:buChar char="•"/>
            </a:pPr>
            <a:r>
              <a:rPr lang="en-US" dirty="0"/>
              <a:t>Clients who have applied for loans mostly are </a:t>
            </a:r>
            <a:r>
              <a:rPr lang="en-US" b="1" dirty="0">
                <a:solidFill>
                  <a:schemeClr val="accent2"/>
                </a:solidFill>
              </a:rPr>
              <a:t>Laborers</a:t>
            </a:r>
            <a:r>
              <a:rPr lang="en-US" dirty="0"/>
              <a:t> by Occupation.</a:t>
            </a:r>
            <a:endParaRPr lang="en-US" b="1" dirty="0">
              <a:solidFill>
                <a:schemeClr val="accent2"/>
              </a:solidFill>
            </a:endParaRP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r>
              <a:rPr lang="en-US" dirty="0"/>
              <a:t>We receive less loan applications from clients falls under age group between </a:t>
            </a:r>
            <a:r>
              <a:rPr lang="en-US" b="1" dirty="0">
                <a:solidFill>
                  <a:schemeClr val="accent2"/>
                </a:solidFill>
              </a:rPr>
              <a:t>20-30</a:t>
            </a:r>
            <a:r>
              <a:rPr lang="en-US" dirty="0"/>
              <a:t> and </a:t>
            </a:r>
            <a:r>
              <a:rPr lang="en-US" b="1" dirty="0">
                <a:solidFill>
                  <a:schemeClr val="accent2"/>
                </a:solidFill>
              </a:rPr>
              <a:t>above 60</a:t>
            </a:r>
            <a:r>
              <a:rPr lang="en-US" dirty="0"/>
              <a:t> as compare to other age groups.</a:t>
            </a:r>
          </a:p>
          <a:p>
            <a:endParaRPr lang="en-US" dirty="0"/>
          </a:p>
          <a:p>
            <a:pPr marL="285750" indent="-285750">
              <a:buFont typeface="Arial" panose="020B0604020202020204" pitchFamily="34" charset="0"/>
              <a:buChar char="•"/>
            </a:pP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558" t="34710" r="16494" b="21847"/>
          <a:stretch/>
        </p:blipFill>
        <p:spPr>
          <a:xfrm>
            <a:off x="4863737" y="365760"/>
            <a:ext cx="7236823" cy="296526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689" t="37853" r="51948" b="22647"/>
          <a:stretch/>
        </p:blipFill>
        <p:spPr>
          <a:xfrm>
            <a:off x="5081451" y="3579224"/>
            <a:ext cx="6505303" cy="254725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778" t="17911" r="778" b="3565"/>
          <a:stretch/>
        </p:blipFill>
        <p:spPr>
          <a:xfrm>
            <a:off x="248194" y="130628"/>
            <a:ext cx="4108268" cy="1717766"/>
          </a:xfrm>
          <a:prstGeom prst="rect">
            <a:avLst/>
          </a:prstGeom>
        </p:spPr>
      </p:pic>
    </p:spTree>
    <p:extLst>
      <p:ext uri="{BB962C8B-B14F-4D97-AF65-F5344CB8AC3E}">
        <p14:creationId xmlns:p14="http://schemas.microsoft.com/office/powerpoint/2010/main" val="1273687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50305" y="63501"/>
            <a:ext cx="3626395"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Segmented</a:t>
            </a:r>
            <a:r>
              <a:rPr lang="en-US" dirty="0"/>
              <a:t> </a:t>
            </a:r>
            <a:r>
              <a:rPr lang="en-US" b="1" dirty="0" err="1"/>
              <a:t>Univariate</a:t>
            </a:r>
            <a:r>
              <a:rPr lang="en-US" dirty="0"/>
              <a:t> </a:t>
            </a:r>
            <a:r>
              <a:rPr lang="en-US" b="1" dirty="0"/>
              <a:t>Analysis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442" t="37161" r="27012" b="27960"/>
          <a:stretch/>
        </p:blipFill>
        <p:spPr>
          <a:xfrm>
            <a:off x="5373189" y="65313"/>
            <a:ext cx="6818812" cy="1972492"/>
          </a:xfrm>
          <a:prstGeom prst="rect">
            <a:avLst/>
          </a:prstGeom>
        </p:spPr>
      </p:pic>
      <p:sp>
        <p:nvSpPr>
          <p:cNvPr id="6" name="TextBox 5"/>
          <p:cNvSpPr txBox="1"/>
          <p:nvPr/>
        </p:nvSpPr>
        <p:spPr>
          <a:xfrm>
            <a:off x="248193" y="774700"/>
            <a:ext cx="5029200" cy="9510296"/>
          </a:xfrm>
          <a:prstGeom prst="rect">
            <a:avLst/>
          </a:prstGeom>
          <a:noFill/>
        </p:spPr>
        <p:txBody>
          <a:bodyPr wrap="square" rtlCol="0">
            <a:spAutoFit/>
          </a:bodyPr>
          <a:lstStyle/>
          <a:p>
            <a:r>
              <a:rPr lang="en-US" dirty="0"/>
              <a:t>Segmented analysis is done to find the summary of single data variable in form of segments.</a:t>
            </a:r>
          </a:p>
          <a:p>
            <a:pPr marL="285750" indent="-285750">
              <a:buFont typeface="Arial" panose="020B0604020202020204" pitchFamily="34" charset="0"/>
              <a:buChar char="•"/>
            </a:pPr>
            <a:r>
              <a:rPr lang="en-US" dirty="0"/>
              <a:t>Cash loan applicants defaults more than Revolving loan applicants </a:t>
            </a:r>
          </a:p>
          <a:p>
            <a:r>
              <a:rPr lang="en-US" b="1" dirty="0">
                <a:solidFill>
                  <a:schemeClr val="accent2"/>
                </a:solidFill>
              </a:rPr>
              <a:t>Cash loan-8% defaulters</a:t>
            </a:r>
          </a:p>
          <a:p>
            <a:r>
              <a:rPr lang="en-US" b="1" dirty="0">
                <a:solidFill>
                  <a:schemeClr val="accent2"/>
                </a:solidFill>
              </a:rPr>
              <a:t>Revolving loan-around 5%</a:t>
            </a:r>
          </a:p>
          <a:p>
            <a:pPr marL="285750" indent="-285750">
              <a:buFont typeface="Arial" panose="020B0604020202020204" pitchFamily="34" charset="0"/>
              <a:buChar char="•"/>
            </a:pPr>
            <a:r>
              <a:rPr lang="en-US" dirty="0"/>
              <a:t>Male Clients faces more payment difficulties than Female clients.</a:t>
            </a:r>
          </a:p>
          <a:p>
            <a:pPr marL="285750" indent="-285750">
              <a:buFont typeface="Arial" panose="020B0604020202020204" pitchFamily="34" charset="0"/>
              <a:buChar char="•"/>
            </a:pPr>
            <a:r>
              <a:rPr lang="en-US" dirty="0"/>
              <a:t>Under income group of  </a:t>
            </a:r>
            <a:r>
              <a:rPr lang="en-US" b="1" dirty="0">
                <a:solidFill>
                  <a:schemeClr val="accent2"/>
                </a:solidFill>
              </a:rPr>
              <a:t>up to 10 lakhs </a:t>
            </a:r>
            <a:r>
              <a:rPr lang="en-US" dirty="0"/>
              <a:t>and </a:t>
            </a:r>
            <a:r>
              <a:rPr lang="en-US" b="1" dirty="0">
                <a:solidFill>
                  <a:schemeClr val="accent2"/>
                </a:solidFill>
              </a:rPr>
              <a:t>above 40 lakhs</a:t>
            </a:r>
            <a:r>
              <a:rPr lang="en-US" dirty="0"/>
              <a:t>, </a:t>
            </a:r>
            <a:r>
              <a:rPr lang="en-US" b="1" dirty="0">
                <a:solidFill>
                  <a:schemeClr val="accent2"/>
                </a:solidFill>
              </a:rPr>
              <a:t>Female clients </a:t>
            </a:r>
            <a:r>
              <a:rPr lang="en-US" dirty="0"/>
              <a:t>are more active, as they apply for loans more than Males.</a:t>
            </a:r>
          </a:p>
          <a:p>
            <a:pPr marL="285750" indent="-285750">
              <a:buFont typeface="Arial" panose="020B0604020202020204" pitchFamily="34" charset="0"/>
              <a:buChar char="•"/>
            </a:pPr>
            <a:r>
              <a:rPr lang="en-US" dirty="0"/>
              <a:t>Bank receives highest loan applications from </a:t>
            </a:r>
            <a:r>
              <a:rPr lang="en-US" b="1" dirty="0">
                <a:solidFill>
                  <a:schemeClr val="accent2"/>
                </a:solidFill>
              </a:rPr>
              <a:t>Laborers</a:t>
            </a:r>
            <a:r>
              <a:rPr lang="en-US" dirty="0"/>
              <a:t>.</a:t>
            </a:r>
          </a:p>
          <a:p>
            <a:pPr marL="285750" indent="-285750">
              <a:buFont typeface="Arial" panose="020B0604020202020204" pitchFamily="34" charset="0"/>
              <a:buChar char="•"/>
            </a:pPr>
            <a:r>
              <a:rPr lang="en-US" dirty="0"/>
              <a:t>For credit amount </a:t>
            </a:r>
            <a:r>
              <a:rPr lang="en-US" b="1" dirty="0">
                <a:solidFill>
                  <a:schemeClr val="accent2"/>
                </a:solidFill>
              </a:rPr>
              <a:t>above 25 lakhs </a:t>
            </a:r>
            <a:r>
              <a:rPr lang="en-US" dirty="0"/>
              <a:t>clients prefer </a:t>
            </a:r>
            <a:r>
              <a:rPr lang="en-US" b="1" dirty="0">
                <a:solidFill>
                  <a:schemeClr val="accent2"/>
                </a:solidFill>
              </a:rPr>
              <a:t>cash loans</a:t>
            </a:r>
            <a:r>
              <a:rPr lang="en-US" dirty="0"/>
              <a:t>.</a:t>
            </a:r>
          </a:p>
          <a:p>
            <a:pPr marL="285750" indent="-285750">
              <a:buFont typeface="Arial" panose="020B0604020202020204" pitchFamily="34" charset="0"/>
              <a:buChar char="•"/>
            </a:pPr>
            <a:r>
              <a:rPr lang="en-US" b="1" dirty="0">
                <a:solidFill>
                  <a:schemeClr val="accent2"/>
                </a:solidFill>
              </a:rPr>
              <a:t>Working professionals </a:t>
            </a:r>
            <a:r>
              <a:rPr lang="en-US" dirty="0"/>
              <a:t>are more inclined towards applying for loans as compare to any other </a:t>
            </a:r>
            <a:r>
              <a:rPr lang="en-US" dirty="0" err="1"/>
              <a:t>Income_Type</a:t>
            </a:r>
            <a:r>
              <a:rPr lang="en-US" dirty="0"/>
              <a:t> groups.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662" t="36468" r="24156" b="25188"/>
          <a:stretch/>
        </p:blipFill>
        <p:spPr>
          <a:xfrm>
            <a:off x="5277394" y="2037805"/>
            <a:ext cx="6858000" cy="2168435"/>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7533" t="40394" r="29741" b="25650"/>
          <a:stretch/>
        </p:blipFill>
        <p:spPr>
          <a:xfrm>
            <a:off x="5373188" y="4206240"/>
            <a:ext cx="6762205" cy="1972492"/>
          </a:xfrm>
          <a:prstGeom prst="rect">
            <a:avLst/>
          </a:prstGeom>
        </p:spPr>
      </p:pic>
    </p:spTree>
    <p:extLst>
      <p:ext uri="{BB962C8B-B14F-4D97-AF65-F5344CB8AC3E}">
        <p14:creationId xmlns:p14="http://schemas.microsoft.com/office/powerpoint/2010/main" val="250480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93700" y="152400"/>
            <a:ext cx="3606800"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Bivariate Analysis</a:t>
            </a:r>
          </a:p>
        </p:txBody>
      </p:sp>
      <p:sp>
        <p:nvSpPr>
          <p:cNvPr id="3" name="TextBox 2"/>
          <p:cNvSpPr txBox="1"/>
          <p:nvPr/>
        </p:nvSpPr>
        <p:spPr>
          <a:xfrm>
            <a:off x="7175500" y="516911"/>
            <a:ext cx="5105400" cy="5909310"/>
          </a:xfrm>
          <a:prstGeom prst="rect">
            <a:avLst/>
          </a:prstGeom>
          <a:noFill/>
        </p:spPr>
        <p:txBody>
          <a:bodyPr wrap="square" rtlCol="0">
            <a:spAutoFit/>
          </a:bodyPr>
          <a:lstStyle/>
          <a:p>
            <a:r>
              <a:rPr lang="en-US" dirty="0"/>
              <a:t>Bivariate analysis is done to investigate the relationship between two variables.</a:t>
            </a:r>
          </a:p>
          <a:p>
            <a:endParaRPr lang="en-US" dirty="0"/>
          </a:p>
          <a:p>
            <a:pPr marL="285750" indent="-285750">
              <a:buFont typeface="Arial" panose="020B0604020202020204" pitchFamily="34" charset="0"/>
              <a:buChar char="•"/>
            </a:pPr>
            <a:r>
              <a:rPr lang="en-US" dirty="0"/>
              <a:t>There is</a:t>
            </a:r>
            <a:r>
              <a:rPr lang="en-US" b="1" dirty="0">
                <a:solidFill>
                  <a:schemeClr val="accent2"/>
                </a:solidFill>
              </a:rPr>
              <a:t> weak correlation </a:t>
            </a:r>
            <a:r>
              <a:rPr lang="en-US" dirty="0"/>
              <a:t>between Client’s Income and their Credit amount, as data points are scattered randomly.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a:t>
            </a:r>
            <a:r>
              <a:rPr lang="en-US" b="1" dirty="0">
                <a:solidFill>
                  <a:schemeClr val="accent2"/>
                </a:solidFill>
              </a:rPr>
              <a:t>strong positive relationship </a:t>
            </a:r>
            <a:r>
              <a:rPr lang="en-US" dirty="0"/>
              <a:t>between Goods Price and Credit Amount, if Goods Price increases, credit amount tends to increase.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Individuals with </a:t>
            </a:r>
            <a:r>
              <a:rPr lang="en-US" b="1" dirty="0">
                <a:solidFill>
                  <a:schemeClr val="accent2"/>
                </a:solidFill>
              </a:rPr>
              <a:t>Secondary and Higher level </a:t>
            </a:r>
            <a:r>
              <a:rPr lang="en-US" dirty="0"/>
              <a:t>education are mostly  </a:t>
            </a:r>
            <a:r>
              <a:rPr lang="en-US" b="1" dirty="0">
                <a:solidFill>
                  <a:schemeClr val="accent2"/>
                </a:solidFill>
              </a:rPr>
              <a:t>“Laborers” </a:t>
            </a:r>
            <a:r>
              <a:rPr lang="en-US" dirty="0"/>
              <a:t>by occupation and persons with </a:t>
            </a:r>
            <a:r>
              <a:rPr lang="en-US" b="1" dirty="0">
                <a:solidFill>
                  <a:schemeClr val="accent2"/>
                </a:solidFill>
              </a:rPr>
              <a:t>Academic Degree </a:t>
            </a:r>
            <a:r>
              <a:rPr lang="en-US" dirty="0"/>
              <a:t>generally holds </a:t>
            </a:r>
            <a:r>
              <a:rPr lang="en-US" b="1" dirty="0">
                <a:solidFill>
                  <a:schemeClr val="accent2"/>
                </a:solidFill>
              </a:rPr>
              <a:t>Higher level positions</a:t>
            </a:r>
            <a:r>
              <a:rPr lang="en-US" dirty="0"/>
              <a:t>.</a:t>
            </a:r>
          </a:p>
          <a:p>
            <a:endParaRPr lang="en-US" dirty="0"/>
          </a:p>
          <a:p>
            <a:pPr marL="285750" indent="-285750">
              <a:buFont typeface="Arial" panose="020B0604020202020204" pitchFamily="34" charset="0"/>
              <a:buChar char="•"/>
            </a:pPr>
            <a:r>
              <a:rPr lang="en-US" dirty="0"/>
              <a:t> Income group </a:t>
            </a:r>
            <a:r>
              <a:rPr lang="en-US" b="1" dirty="0">
                <a:solidFill>
                  <a:schemeClr val="accent2"/>
                </a:solidFill>
              </a:rPr>
              <a:t>under 10 lakhs </a:t>
            </a:r>
            <a:r>
              <a:rPr lang="en-US" dirty="0"/>
              <a:t>applies more for cash and revolving loans.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858" t="34555" r="22096" b="30186"/>
          <a:stretch/>
        </p:blipFill>
        <p:spPr>
          <a:xfrm>
            <a:off x="101600" y="829965"/>
            <a:ext cx="6743700" cy="250190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985" t="39496" r="22348" b="20080"/>
          <a:stretch/>
        </p:blipFill>
        <p:spPr>
          <a:xfrm>
            <a:off x="139700" y="3471566"/>
            <a:ext cx="6705600" cy="2548234"/>
          </a:xfrm>
          <a:prstGeom prst="rect">
            <a:avLst/>
          </a:prstGeom>
        </p:spPr>
      </p:pic>
    </p:spTree>
    <p:extLst>
      <p:ext uri="{BB962C8B-B14F-4D97-AF65-F5344CB8AC3E}">
        <p14:creationId xmlns:p14="http://schemas.microsoft.com/office/powerpoint/2010/main" val="2808500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9900" y="127000"/>
            <a:ext cx="83439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  </a:t>
            </a:r>
            <a:r>
              <a:rPr lang="en-US" sz="2400" b="1" dirty="0">
                <a:solidFill>
                  <a:schemeClr val="tx1"/>
                </a:solidFill>
              </a:rPr>
              <a:t>5. Identify Top Correlations for Different Scenarios</a:t>
            </a:r>
            <a:endParaRPr lang="en-US" sz="2400" dirty="0">
              <a:solidFill>
                <a:schemeClr val="tx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94" t="34554" r="5555" b="14691"/>
          <a:stretch/>
        </p:blipFill>
        <p:spPr>
          <a:xfrm>
            <a:off x="1543050" y="800100"/>
            <a:ext cx="8540750" cy="2755901"/>
          </a:xfrm>
          <a:prstGeom prst="rect">
            <a:avLst/>
          </a:prstGeom>
        </p:spPr>
      </p:pic>
      <p:sp>
        <p:nvSpPr>
          <p:cNvPr id="7" name="TextBox 6"/>
          <p:cNvSpPr txBox="1"/>
          <p:nvPr/>
        </p:nvSpPr>
        <p:spPr>
          <a:xfrm>
            <a:off x="254000" y="3556001"/>
            <a:ext cx="11569700"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err="1">
                <a:solidFill>
                  <a:schemeClr val="accent2"/>
                </a:solidFill>
              </a:rPr>
              <a:t>Goods_Price</a:t>
            </a:r>
            <a:r>
              <a:rPr lang="en-US" b="1" dirty="0">
                <a:solidFill>
                  <a:schemeClr val="accent2"/>
                </a:solidFill>
              </a:rPr>
              <a:t> and </a:t>
            </a:r>
            <a:r>
              <a:rPr lang="en-US" b="1" dirty="0" err="1">
                <a:solidFill>
                  <a:schemeClr val="accent2"/>
                </a:solidFill>
              </a:rPr>
              <a:t>Amt_Credit</a:t>
            </a:r>
            <a:r>
              <a:rPr lang="en-US" b="1" dirty="0">
                <a:solidFill>
                  <a:schemeClr val="accent2"/>
                </a:solidFill>
              </a:rPr>
              <a:t> has strong positive correlation</a:t>
            </a:r>
            <a:r>
              <a:rPr lang="en-US" dirty="0"/>
              <a:t>, that means if the price of goods increases credit amount also increases and vice-versa. (Similarly for </a:t>
            </a:r>
            <a:r>
              <a:rPr lang="en-US" dirty="0" err="1"/>
              <a:t>Amt_Credit</a:t>
            </a:r>
            <a:r>
              <a:rPr lang="en-US" dirty="0"/>
              <a:t> and </a:t>
            </a:r>
            <a:r>
              <a:rPr lang="en-US" dirty="0" err="1"/>
              <a:t>Amt_Annuity</a:t>
            </a:r>
            <a:r>
              <a:rPr lang="en-US" dirty="0"/>
              <a:t>)</a:t>
            </a:r>
          </a:p>
          <a:p>
            <a:endParaRPr lang="en-US" dirty="0"/>
          </a:p>
          <a:p>
            <a:pPr marL="285750" indent="-285750">
              <a:buFont typeface="Arial" panose="020B0604020202020204" pitchFamily="34" charset="0"/>
              <a:buChar char="•"/>
            </a:pPr>
            <a:r>
              <a:rPr lang="en-US" b="1" dirty="0" err="1">
                <a:solidFill>
                  <a:schemeClr val="accent2"/>
                </a:solidFill>
              </a:rPr>
              <a:t>CNT_Children</a:t>
            </a:r>
            <a:r>
              <a:rPr lang="en-US" b="1" dirty="0">
                <a:solidFill>
                  <a:schemeClr val="accent2"/>
                </a:solidFill>
              </a:rPr>
              <a:t> and </a:t>
            </a:r>
            <a:r>
              <a:rPr lang="en-US" b="1" dirty="0" err="1">
                <a:solidFill>
                  <a:schemeClr val="accent2"/>
                </a:solidFill>
              </a:rPr>
              <a:t>CNT_Fam_Memebers</a:t>
            </a:r>
            <a:r>
              <a:rPr lang="en-US" b="1" dirty="0">
                <a:solidFill>
                  <a:schemeClr val="accent2"/>
                </a:solidFill>
              </a:rPr>
              <a:t> </a:t>
            </a:r>
            <a:r>
              <a:rPr lang="en-US" dirty="0"/>
              <a:t>also have </a:t>
            </a:r>
            <a:r>
              <a:rPr lang="en-US" b="1" dirty="0">
                <a:solidFill>
                  <a:schemeClr val="accent2"/>
                </a:solidFill>
              </a:rPr>
              <a:t>strong positive correlation</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solidFill>
                  <a:schemeClr val="accent2"/>
                </a:solidFill>
              </a:rPr>
              <a:t>Days_Birth</a:t>
            </a:r>
            <a:r>
              <a:rPr lang="en-US" b="1" dirty="0">
                <a:solidFill>
                  <a:schemeClr val="accent2"/>
                </a:solidFill>
              </a:rPr>
              <a:t> and </a:t>
            </a:r>
            <a:r>
              <a:rPr lang="en-US" b="1" dirty="0" err="1">
                <a:solidFill>
                  <a:schemeClr val="accent2"/>
                </a:solidFill>
              </a:rPr>
              <a:t>Days_Employed</a:t>
            </a:r>
            <a:r>
              <a:rPr lang="en-US" b="1" dirty="0">
                <a:solidFill>
                  <a:schemeClr val="accent2"/>
                </a:solidFill>
              </a:rPr>
              <a:t> </a:t>
            </a:r>
            <a:r>
              <a:rPr lang="en-US" dirty="0"/>
              <a:t>has </a:t>
            </a:r>
            <a:r>
              <a:rPr lang="en-US" b="1" dirty="0">
                <a:solidFill>
                  <a:schemeClr val="accent2"/>
                </a:solidFill>
              </a:rPr>
              <a:t>strong Negative correlation</a:t>
            </a:r>
            <a:r>
              <a:rPr lang="en-US" dirty="0"/>
              <a:t>.</a:t>
            </a:r>
          </a:p>
          <a:p>
            <a:pPr marL="285750" indent="-285750">
              <a:buFont typeface="Arial" panose="020B0604020202020204" pitchFamily="34" charset="0"/>
              <a:buChar char="•"/>
            </a:pPr>
            <a:endParaRPr lang="en-US" dirty="0">
              <a:solidFill>
                <a:schemeClr val="accent2"/>
              </a:solidFill>
            </a:endParaRPr>
          </a:p>
          <a:p>
            <a:pPr marL="285750" indent="-285750">
              <a:buFont typeface="Arial" panose="020B0604020202020204" pitchFamily="34" charset="0"/>
              <a:buChar char="•"/>
            </a:pPr>
            <a:r>
              <a:rPr lang="en-US" b="1" dirty="0" err="1">
                <a:solidFill>
                  <a:schemeClr val="accent2"/>
                </a:solidFill>
              </a:rPr>
              <a:t>Region_Population</a:t>
            </a:r>
            <a:r>
              <a:rPr lang="en-US" b="1" dirty="0">
                <a:solidFill>
                  <a:schemeClr val="accent2"/>
                </a:solidFill>
              </a:rPr>
              <a:t> and </a:t>
            </a:r>
            <a:r>
              <a:rPr lang="en-US" b="1" dirty="0" err="1">
                <a:solidFill>
                  <a:schemeClr val="accent2"/>
                </a:solidFill>
              </a:rPr>
              <a:t>Region_Rating</a:t>
            </a:r>
            <a:r>
              <a:rPr lang="en-US" b="1" dirty="0">
                <a:solidFill>
                  <a:schemeClr val="accent2"/>
                </a:solidFill>
              </a:rPr>
              <a:t> </a:t>
            </a:r>
            <a:r>
              <a:rPr lang="en-US" dirty="0"/>
              <a:t>has </a:t>
            </a:r>
            <a:r>
              <a:rPr lang="en-US" b="1" dirty="0">
                <a:solidFill>
                  <a:schemeClr val="accent2"/>
                </a:solidFill>
              </a:rPr>
              <a:t>strong Negative correlation</a:t>
            </a:r>
            <a:r>
              <a:rPr lang="en-US" dirty="0"/>
              <a:t>, that means if that city has higher population it’s region rating is low and vice-versa.</a:t>
            </a:r>
          </a:p>
          <a:p>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934649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2512"/>
          <a:stretch/>
        </p:blipFill>
        <p:spPr>
          <a:xfrm>
            <a:off x="156754" y="1907176"/>
            <a:ext cx="6021977" cy="4362995"/>
          </a:xfrm>
          <a:prstGeom prst="rect">
            <a:avLst/>
          </a:prstGeom>
        </p:spPr>
      </p:pic>
      <p:sp>
        <p:nvSpPr>
          <p:cNvPr id="4" name="Rectangle 3"/>
          <p:cNvSpPr/>
          <p:nvPr/>
        </p:nvSpPr>
        <p:spPr>
          <a:xfrm>
            <a:off x="248194" y="130629"/>
            <a:ext cx="11560629" cy="202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Previous Application Data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732" y="2197825"/>
            <a:ext cx="5630092" cy="4095206"/>
          </a:xfrm>
          <a:prstGeom prst="rect">
            <a:avLst/>
          </a:prstGeom>
        </p:spPr>
      </p:pic>
    </p:spTree>
    <p:extLst>
      <p:ext uri="{BB962C8B-B14F-4D97-AF65-F5344CB8AC3E}">
        <p14:creationId xmlns:p14="http://schemas.microsoft.com/office/powerpoint/2010/main" val="3778129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0606" y="143691"/>
            <a:ext cx="8321040" cy="679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 Identifying Missing Data</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234" t="32078" r="53520" b="12715"/>
          <a:stretch/>
        </p:blipFill>
        <p:spPr>
          <a:xfrm>
            <a:off x="418011" y="3762104"/>
            <a:ext cx="4963886" cy="2468879"/>
          </a:xfrm>
          <a:prstGeom prst="rect">
            <a:avLst/>
          </a:prstGeom>
        </p:spPr>
      </p:pic>
      <p:sp>
        <p:nvSpPr>
          <p:cNvPr id="4" name="TextBox 3"/>
          <p:cNvSpPr txBox="1"/>
          <p:nvPr/>
        </p:nvSpPr>
        <p:spPr>
          <a:xfrm>
            <a:off x="5741126" y="4072320"/>
            <a:ext cx="5786846" cy="2308324"/>
          </a:xfrm>
          <a:prstGeom prst="rect">
            <a:avLst/>
          </a:prstGeom>
          <a:noFill/>
        </p:spPr>
        <p:txBody>
          <a:bodyPr wrap="square" rtlCol="0">
            <a:spAutoFit/>
          </a:bodyPr>
          <a:lstStyle/>
          <a:p>
            <a:r>
              <a:rPr lang="en-US" b="1" dirty="0">
                <a:solidFill>
                  <a:schemeClr val="accent2"/>
                </a:solidFill>
              </a:rPr>
              <a:t>Total=38 Columns</a:t>
            </a:r>
          </a:p>
          <a:p>
            <a:r>
              <a:rPr lang="en-US" dirty="0"/>
              <a:t>Removed 4 columns as they have missing values above 50%, Now, we are left with 33 columns</a:t>
            </a:r>
          </a:p>
          <a:p>
            <a:r>
              <a:rPr lang="en-US" dirty="0"/>
              <a:t>After carefully analyzing the data, we removed 16 more columns as we don’t consider them useful for our analysis.</a:t>
            </a:r>
          </a:p>
          <a:p>
            <a:r>
              <a:rPr lang="en-US" b="1" dirty="0">
                <a:solidFill>
                  <a:schemeClr val="accent2"/>
                </a:solidFill>
              </a:rPr>
              <a:t>Now, we are left with 17 columns.</a:t>
            </a:r>
          </a:p>
          <a:p>
            <a:r>
              <a:rPr lang="en-US" dirty="0"/>
              <a:t>Afterwards, we standardize Negative columns if any</a:t>
            </a:r>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0" t="29075" r="1559" b="12945"/>
          <a:stretch/>
        </p:blipFill>
        <p:spPr>
          <a:xfrm>
            <a:off x="418011" y="953589"/>
            <a:ext cx="10515600" cy="2677885"/>
          </a:xfrm>
          <a:prstGeom prst="rect">
            <a:avLst/>
          </a:prstGeom>
        </p:spPr>
      </p:pic>
    </p:spTree>
    <p:extLst>
      <p:ext uri="{BB962C8B-B14F-4D97-AF65-F5344CB8AC3E}">
        <p14:creationId xmlns:p14="http://schemas.microsoft.com/office/powerpoint/2010/main" val="1173594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19" t="37161" r="43507" b="24495"/>
          <a:stretch/>
        </p:blipFill>
        <p:spPr>
          <a:xfrm>
            <a:off x="5957046" y="1939832"/>
            <a:ext cx="5953011" cy="258644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091" t="47555" r="37533" b="41126"/>
          <a:stretch/>
        </p:blipFill>
        <p:spPr>
          <a:xfrm>
            <a:off x="5922915" y="4676501"/>
            <a:ext cx="5819503" cy="1201782"/>
          </a:xfrm>
          <a:prstGeom prst="rect">
            <a:avLst/>
          </a:prstGeom>
        </p:spPr>
      </p:pic>
      <p:sp>
        <p:nvSpPr>
          <p:cNvPr id="6" name="TextBox 5"/>
          <p:cNvSpPr txBox="1"/>
          <p:nvPr/>
        </p:nvSpPr>
        <p:spPr>
          <a:xfrm>
            <a:off x="225334" y="2299061"/>
            <a:ext cx="5675810" cy="5078313"/>
          </a:xfrm>
          <a:prstGeom prst="rect">
            <a:avLst/>
          </a:prstGeom>
          <a:noFill/>
        </p:spPr>
        <p:txBody>
          <a:bodyPr wrap="square" rtlCol="0">
            <a:spAutoFit/>
          </a:bodyPr>
          <a:lstStyle/>
          <a:p>
            <a:r>
              <a:rPr lang="en-US" dirty="0"/>
              <a:t>AMT_ANNUITY, AMT_GOODS_PRICE, NAME_TYPE_SUITE, CNT_PAYMENT, PRODUCT_COMBINATION columns have blank values, we can visualize it through Bar Chart.</a:t>
            </a:r>
          </a:p>
          <a:p>
            <a:endParaRPr lang="en-US" dirty="0"/>
          </a:p>
          <a:p>
            <a:r>
              <a:rPr lang="en-US" dirty="0"/>
              <a:t>To handling these missing values we use statistical functions like- Mean, Median and Mode</a:t>
            </a:r>
          </a:p>
          <a:p>
            <a:r>
              <a:rPr lang="en-US" b="1" dirty="0">
                <a:solidFill>
                  <a:schemeClr val="accent2"/>
                </a:solidFill>
              </a:rPr>
              <a:t>Mean &amp; Median </a:t>
            </a:r>
            <a:r>
              <a:rPr lang="en-US" dirty="0"/>
              <a:t>for </a:t>
            </a:r>
            <a:r>
              <a:rPr lang="en-US" b="1" dirty="0">
                <a:solidFill>
                  <a:schemeClr val="accent2"/>
                </a:solidFill>
              </a:rPr>
              <a:t>Numerical Data</a:t>
            </a:r>
          </a:p>
          <a:p>
            <a:r>
              <a:rPr lang="en-US" b="1" dirty="0">
                <a:solidFill>
                  <a:schemeClr val="accent2"/>
                </a:solidFill>
              </a:rPr>
              <a:t>Mode</a:t>
            </a:r>
            <a:r>
              <a:rPr lang="en-US" dirty="0"/>
              <a:t> for </a:t>
            </a:r>
            <a:r>
              <a:rPr lang="en-US" b="1" dirty="0">
                <a:solidFill>
                  <a:schemeClr val="accent2"/>
                </a:solidFill>
              </a:rPr>
              <a:t>Categorical Data</a:t>
            </a:r>
          </a:p>
          <a:p>
            <a:endParaRPr lang="en-US" b="1" dirty="0">
              <a:solidFill>
                <a:schemeClr val="accent2"/>
              </a:solidFill>
            </a:endParaRPr>
          </a:p>
          <a:p>
            <a:r>
              <a:rPr lang="en-US" dirty="0"/>
              <a:t>For Mean we use </a:t>
            </a:r>
            <a:r>
              <a:rPr lang="en-US" b="1" dirty="0">
                <a:solidFill>
                  <a:schemeClr val="accent2"/>
                </a:solidFill>
              </a:rPr>
              <a:t>=Average() </a:t>
            </a:r>
            <a:r>
              <a:rPr lang="en-US" dirty="0"/>
              <a:t>Function</a:t>
            </a:r>
          </a:p>
          <a:p>
            <a:r>
              <a:rPr lang="en-US" dirty="0"/>
              <a:t>Median we use </a:t>
            </a:r>
            <a:r>
              <a:rPr lang="en-US" b="1" dirty="0">
                <a:solidFill>
                  <a:schemeClr val="accent2"/>
                </a:solidFill>
              </a:rPr>
              <a:t>=Median() </a:t>
            </a:r>
            <a:r>
              <a:rPr lang="en-US" dirty="0"/>
              <a:t>Function</a:t>
            </a:r>
          </a:p>
          <a:p>
            <a:r>
              <a:rPr lang="en-US" dirty="0"/>
              <a:t>Mode we use </a:t>
            </a:r>
            <a:r>
              <a:rPr lang="en-US" b="1" dirty="0">
                <a:solidFill>
                  <a:schemeClr val="accent2"/>
                </a:solidFill>
              </a:rPr>
              <a:t>=Index() </a:t>
            </a:r>
            <a:r>
              <a:rPr lang="en-US" dirty="0"/>
              <a:t>Function</a:t>
            </a:r>
          </a:p>
          <a:p>
            <a:endParaRPr lang="en-US" b="1" dirty="0">
              <a:solidFill>
                <a:schemeClr val="accent2"/>
              </a:solidFill>
            </a:endParaRPr>
          </a:p>
          <a:p>
            <a:endParaRPr lang="en-US" b="1" dirty="0">
              <a:solidFill>
                <a:schemeClr val="accent2"/>
              </a:solidFill>
            </a:endParaRPr>
          </a:p>
          <a:p>
            <a:endParaRPr lang="en-US" b="1" dirty="0">
              <a:solidFill>
                <a:schemeClr val="accent2"/>
              </a:solidFill>
            </a:endParaRPr>
          </a:p>
          <a:p>
            <a:endParaRPr lang="en-US" dirty="0"/>
          </a:p>
          <a:p>
            <a:r>
              <a:rPr lang="en-US" dirty="0"/>
              <a:t> </a:t>
            </a:r>
          </a:p>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1789611"/>
          </a:xfrm>
          <a:prstGeom prst="rect">
            <a:avLst/>
          </a:prstGeom>
        </p:spPr>
      </p:pic>
      <p:sp>
        <p:nvSpPr>
          <p:cNvPr id="8" name="Rectangle 7"/>
          <p:cNvSpPr/>
          <p:nvPr/>
        </p:nvSpPr>
        <p:spPr>
          <a:xfrm>
            <a:off x="2508068" y="150221"/>
            <a:ext cx="6387737" cy="1182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Handling Missing Values</a:t>
            </a:r>
          </a:p>
        </p:txBody>
      </p:sp>
    </p:spTree>
    <p:extLst>
      <p:ext uri="{BB962C8B-B14F-4D97-AF65-F5344CB8AC3E}">
        <p14:creationId xmlns:p14="http://schemas.microsoft.com/office/powerpoint/2010/main" val="1328324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0687" y="182880"/>
            <a:ext cx="7458891" cy="587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2. Identifying Outliers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103" t="34158" r="38182" b="48518"/>
          <a:stretch/>
        </p:blipFill>
        <p:spPr>
          <a:xfrm>
            <a:off x="117566" y="836574"/>
            <a:ext cx="6146075" cy="1463040"/>
          </a:xfrm>
          <a:prstGeom prst="rect">
            <a:avLst/>
          </a:prstGeom>
        </p:spPr>
      </p:pic>
      <p:pic>
        <p:nvPicPr>
          <p:cNvPr id="5" name="Picture 4">
            <a:extLst>
              <a:ext uri="{FF2B5EF4-FFF2-40B4-BE49-F238E27FC236}">
                <a16:creationId xmlns:a16="http://schemas.microsoft.com/office/drawing/2014/main" id="{89B21846-C881-2404-7CC2-86EF1F07EE29}"/>
              </a:ext>
            </a:extLst>
          </p:cNvPr>
          <p:cNvPicPr>
            <a:picLocks noChangeAspect="1"/>
          </p:cNvPicPr>
          <p:nvPr/>
        </p:nvPicPr>
        <p:blipFill rotWithShape="1">
          <a:blip r:embed="rId3"/>
          <a:srcRect l="6786" t="37243" r="33214" b="29938"/>
          <a:stretch/>
        </p:blipFill>
        <p:spPr>
          <a:xfrm>
            <a:off x="117566" y="2361474"/>
            <a:ext cx="6146075" cy="1934755"/>
          </a:xfrm>
          <a:prstGeom prst="rect">
            <a:avLst/>
          </a:prstGeom>
        </p:spPr>
      </p:pic>
      <p:pic>
        <p:nvPicPr>
          <p:cNvPr id="7" name="Picture 6">
            <a:extLst>
              <a:ext uri="{FF2B5EF4-FFF2-40B4-BE49-F238E27FC236}">
                <a16:creationId xmlns:a16="http://schemas.microsoft.com/office/drawing/2014/main" id="{A83CF795-9D03-86D3-E32C-FD9425D8F1F0}"/>
              </a:ext>
            </a:extLst>
          </p:cNvPr>
          <p:cNvPicPr>
            <a:picLocks noChangeAspect="1"/>
          </p:cNvPicPr>
          <p:nvPr/>
        </p:nvPicPr>
        <p:blipFill rotWithShape="1">
          <a:blip r:embed="rId4"/>
          <a:srcRect l="6666" t="47618" r="33452" b="17656"/>
          <a:stretch/>
        </p:blipFill>
        <p:spPr>
          <a:xfrm>
            <a:off x="117566" y="4319452"/>
            <a:ext cx="6146075" cy="2037805"/>
          </a:xfrm>
          <a:prstGeom prst="rect">
            <a:avLst/>
          </a:prstGeom>
        </p:spPr>
      </p:pic>
      <p:sp>
        <p:nvSpPr>
          <p:cNvPr id="9" name="TextBox 8">
            <a:extLst>
              <a:ext uri="{FF2B5EF4-FFF2-40B4-BE49-F238E27FC236}">
                <a16:creationId xmlns:a16="http://schemas.microsoft.com/office/drawing/2014/main" id="{E0AF9807-8267-9322-7E99-C5DB6629F4A2}"/>
              </a:ext>
            </a:extLst>
          </p:cNvPr>
          <p:cNvSpPr txBox="1"/>
          <p:nvPr/>
        </p:nvSpPr>
        <p:spPr>
          <a:xfrm>
            <a:off x="6684135" y="1313645"/>
            <a:ext cx="5188551" cy="6463308"/>
          </a:xfrm>
          <a:prstGeom prst="rect">
            <a:avLst/>
          </a:prstGeom>
          <a:noFill/>
        </p:spPr>
        <p:txBody>
          <a:bodyPr wrap="square" rtlCol="0">
            <a:spAutoFit/>
          </a:bodyPr>
          <a:lstStyle/>
          <a:p>
            <a:r>
              <a:rPr lang="en-US" dirty="0"/>
              <a:t>We found outliers in these columns- </a:t>
            </a:r>
            <a:r>
              <a:rPr lang="en-US" b="1" dirty="0" err="1">
                <a:solidFill>
                  <a:schemeClr val="accent2"/>
                </a:solidFill>
              </a:rPr>
              <a:t>Amt_Annuity</a:t>
            </a:r>
            <a:r>
              <a:rPr lang="en-US" b="1" dirty="0">
                <a:solidFill>
                  <a:schemeClr val="accent2"/>
                </a:solidFill>
              </a:rPr>
              <a:t>, </a:t>
            </a:r>
          </a:p>
          <a:p>
            <a:r>
              <a:rPr lang="en-US" b="1" dirty="0" err="1">
                <a:solidFill>
                  <a:schemeClr val="accent2"/>
                </a:solidFill>
              </a:rPr>
              <a:t>Amt_Application</a:t>
            </a:r>
            <a:r>
              <a:rPr lang="en-US" b="1" dirty="0">
                <a:solidFill>
                  <a:schemeClr val="accent2"/>
                </a:solidFill>
              </a:rPr>
              <a:t>, </a:t>
            </a:r>
            <a:r>
              <a:rPr lang="en-US" b="1" dirty="0" err="1">
                <a:solidFill>
                  <a:schemeClr val="accent2"/>
                </a:solidFill>
              </a:rPr>
              <a:t>Amt_Credit</a:t>
            </a:r>
            <a:r>
              <a:rPr lang="en-US" b="1" dirty="0">
                <a:solidFill>
                  <a:schemeClr val="accent2"/>
                </a:solidFill>
              </a:rPr>
              <a:t> and in </a:t>
            </a:r>
            <a:r>
              <a:rPr lang="en-US" b="1" dirty="0" err="1">
                <a:solidFill>
                  <a:schemeClr val="accent2"/>
                </a:solidFill>
              </a:rPr>
              <a:t>Amt_Goods_Price</a:t>
            </a:r>
            <a:endParaRPr lang="en-US" b="1" dirty="0">
              <a:solidFill>
                <a:schemeClr val="accent2"/>
              </a:solidFill>
            </a:endParaRPr>
          </a:p>
          <a:p>
            <a:endParaRPr lang="en-US" dirty="0"/>
          </a:p>
          <a:p>
            <a:pPr marL="285750" indent="-285750">
              <a:buFont typeface="Arial" panose="020B0604020202020204" pitchFamily="34" charset="0"/>
              <a:buChar char="•"/>
            </a:pPr>
            <a:r>
              <a:rPr lang="en-US" dirty="0"/>
              <a:t>An outlier is something that behaves differently from the combination/collection of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Removing outliers helps in making Numerical data look better. Outliers are problematic and should be removed because they represent measurement errors, data entry or processing errors, or poor sampling.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handle the outliers by using Mean or Median imputation.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3837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7932" y="78377"/>
            <a:ext cx="7210697" cy="679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 Analyze Data Imbalance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6104" t="37622" r="60130" b="22878"/>
          <a:stretch/>
        </p:blipFill>
        <p:spPr>
          <a:xfrm>
            <a:off x="7080069" y="3722914"/>
            <a:ext cx="4127861" cy="2403566"/>
          </a:xfrm>
          <a:prstGeom prst="rect">
            <a:avLst/>
          </a:prstGeom>
        </p:spPr>
      </p:pic>
      <p:sp>
        <p:nvSpPr>
          <p:cNvPr id="10" name="TextBox 9"/>
          <p:cNvSpPr txBox="1"/>
          <p:nvPr/>
        </p:nvSpPr>
        <p:spPr>
          <a:xfrm>
            <a:off x="378823" y="1071154"/>
            <a:ext cx="5029200" cy="6463308"/>
          </a:xfrm>
          <a:prstGeom prst="rect">
            <a:avLst/>
          </a:prstGeom>
          <a:noFill/>
        </p:spPr>
        <p:txBody>
          <a:bodyPr wrap="square" rtlCol="0">
            <a:spAutoFit/>
          </a:bodyPr>
          <a:lstStyle/>
          <a:p>
            <a:r>
              <a:rPr lang="en-US" dirty="0"/>
              <a:t>When Data is Imbalanced it indicates that Models may exhibit bias towards the majority class, resulting in poor prediction for minority class.</a:t>
            </a:r>
          </a:p>
          <a:p>
            <a:r>
              <a:rPr lang="en-US" dirty="0"/>
              <a:t>As a result, as the degree of imbalance increases, the accuracy decreases.</a:t>
            </a:r>
          </a:p>
          <a:p>
            <a:endParaRPr lang="en-US" dirty="0"/>
          </a:p>
          <a:p>
            <a:r>
              <a:rPr lang="en-US" dirty="0"/>
              <a:t>In </a:t>
            </a:r>
            <a:r>
              <a:rPr lang="en-US" b="1" dirty="0" err="1">
                <a:solidFill>
                  <a:schemeClr val="accent2"/>
                </a:solidFill>
              </a:rPr>
              <a:t>Contract_Type</a:t>
            </a:r>
            <a:r>
              <a:rPr lang="en-US" dirty="0"/>
              <a:t> we can see clients with consumer loans are higher than cash and revolving loans.</a:t>
            </a:r>
          </a:p>
          <a:p>
            <a:r>
              <a:rPr lang="en-US" dirty="0"/>
              <a:t>Revolving loans attracts less clients may be because of higher interest rates.</a:t>
            </a:r>
          </a:p>
          <a:p>
            <a:endParaRPr lang="en-US" dirty="0"/>
          </a:p>
          <a:p>
            <a:r>
              <a:rPr lang="en-US" dirty="0"/>
              <a:t> Bank generally approves loan applications by considering track records of clients and their history.</a:t>
            </a:r>
          </a:p>
          <a:p>
            <a:endParaRPr lang="en-US" dirty="0"/>
          </a:p>
          <a:p>
            <a:r>
              <a:rPr lang="en-US" dirty="0"/>
              <a:t>It is observed that </a:t>
            </a:r>
            <a:r>
              <a:rPr lang="en-US" b="1" dirty="0">
                <a:solidFill>
                  <a:schemeClr val="accent2"/>
                </a:solidFill>
              </a:rPr>
              <a:t>clients who are repeaters</a:t>
            </a:r>
            <a:r>
              <a:rPr lang="en-US" dirty="0"/>
              <a:t> applied for loans more than New clients or Fresher’s.</a:t>
            </a:r>
          </a:p>
          <a:p>
            <a:endParaRPr lang="en-US" dirty="0"/>
          </a:p>
          <a:p>
            <a:r>
              <a:rPr lang="en-US" dirty="0"/>
              <a:t> </a:t>
            </a:r>
          </a:p>
          <a:p>
            <a:endParaRPr lang="en-US" dirty="0"/>
          </a:p>
          <a:p>
            <a:endParaRPr lang="en-US" dirty="0"/>
          </a:p>
          <a:p>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6364" t="34388" r="27273" b="25419"/>
          <a:stretch/>
        </p:blipFill>
        <p:spPr>
          <a:xfrm>
            <a:off x="5408023" y="953588"/>
            <a:ext cx="6675120" cy="2586445"/>
          </a:xfrm>
          <a:prstGeom prst="rect">
            <a:avLst/>
          </a:prstGeom>
        </p:spPr>
      </p:pic>
    </p:spTree>
    <p:extLst>
      <p:ext uri="{BB962C8B-B14F-4D97-AF65-F5344CB8AC3E}">
        <p14:creationId xmlns:p14="http://schemas.microsoft.com/office/powerpoint/2010/main" val="68961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38E16-C9D5-E6C5-12DD-366ECF9CD87E}"/>
              </a:ext>
            </a:extLst>
          </p:cNvPr>
          <p:cNvSpPr/>
          <p:nvPr/>
        </p:nvSpPr>
        <p:spPr>
          <a:xfrm>
            <a:off x="624114" y="203200"/>
            <a:ext cx="10929257" cy="580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Perform Univariate, Segmented Univariate and Bivariate Analysis</a:t>
            </a:r>
          </a:p>
        </p:txBody>
      </p:sp>
      <p:sp>
        <p:nvSpPr>
          <p:cNvPr id="3" name="Rectangle: Rounded Corners 2">
            <a:extLst>
              <a:ext uri="{FF2B5EF4-FFF2-40B4-BE49-F238E27FC236}">
                <a16:creationId xmlns:a16="http://schemas.microsoft.com/office/drawing/2014/main" id="{724076C4-EE41-F344-4DA2-A9DA7EE55D21}"/>
              </a:ext>
            </a:extLst>
          </p:cNvPr>
          <p:cNvSpPr/>
          <p:nvPr/>
        </p:nvSpPr>
        <p:spPr>
          <a:xfrm>
            <a:off x="101601" y="878114"/>
            <a:ext cx="3933371" cy="4789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Univariate Analysis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233" t="34619" r="27144" b="27729"/>
          <a:stretch/>
        </p:blipFill>
        <p:spPr>
          <a:xfrm>
            <a:off x="5708469" y="812799"/>
            <a:ext cx="6381206" cy="183896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364" t="35082" r="27272" b="28191"/>
          <a:stretch/>
        </p:blipFill>
        <p:spPr>
          <a:xfrm>
            <a:off x="5708468" y="2680788"/>
            <a:ext cx="6483531" cy="186508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5974" t="42704" r="60390" b="19875"/>
          <a:stretch/>
        </p:blipFill>
        <p:spPr>
          <a:xfrm>
            <a:off x="7093130" y="4574902"/>
            <a:ext cx="3383281" cy="1737360"/>
          </a:xfrm>
          <a:prstGeom prst="rect">
            <a:avLst/>
          </a:prstGeom>
        </p:spPr>
      </p:pic>
      <p:sp>
        <p:nvSpPr>
          <p:cNvPr id="8" name="TextBox 7"/>
          <p:cNvSpPr txBox="1"/>
          <p:nvPr/>
        </p:nvSpPr>
        <p:spPr>
          <a:xfrm>
            <a:off x="352698" y="1894114"/>
            <a:ext cx="5225143" cy="5632311"/>
          </a:xfrm>
          <a:prstGeom prst="rect">
            <a:avLst/>
          </a:prstGeom>
          <a:noFill/>
        </p:spPr>
        <p:txBody>
          <a:bodyPr wrap="square" rtlCol="0">
            <a:spAutoFit/>
          </a:bodyPr>
          <a:lstStyle/>
          <a:p>
            <a:pPr marL="285750" indent="-285750">
              <a:buFont typeface="Arial" panose="020B0604020202020204" pitchFamily="34" charset="0"/>
              <a:buChar char="•"/>
            </a:pPr>
            <a:r>
              <a:rPr lang="en-US" dirty="0"/>
              <a:t>Most loans have </a:t>
            </a:r>
            <a:r>
              <a:rPr lang="en-US" b="1" dirty="0">
                <a:solidFill>
                  <a:schemeClr val="accent2"/>
                </a:solidFill>
              </a:rPr>
              <a:t>Annuity up to 25,000</a:t>
            </a: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r>
              <a:rPr lang="en-US" dirty="0"/>
              <a:t>Generally clients who asked for loan, their Goods Price lies </a:t>
            </a:r>
            <a:r>
              <a:rPr lang="en-US" b="1" dirty="0">
                <a:solidFill>
                  <a:schemeClr val="accent2"/>
                </a:solidFill>
              </a:rPr>
              <a:t>under 5,00,000</a:t>
            </a: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r>
              <a:rPr lang="en-US" dirty="0"/>
              <a:t>Mostly clients asked for the loan </a:t>
            </a:r>
            <a:r>
              <a:rPr lang="en-US" b="1" dirty="0">
                <a:solidFill>
                  <a:schemeClr val="accent2"/>
                </a:solidFill>
              </a:rPr>
              <a:t>up to 5 lakhs</a:t>
            </a: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r>
              <a:rPr lang="en-US" dirty="0"/>
              <a:t>Clients when repaying debts prefer </a:t>
            </a:r>
            <a:r>
              <a:rPr lang="en-US" b="1" dirty="0">
                <a:solidFill>
                  <a:schemeClr val="accent2"/>
                </a:solidFill>
              </a:rPr>
              <a:t>Cash through the Bank</a:t>
            </a: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r>
              <a:rPr lang="en-US" dirty="0"/>
              <a:t>Clients while applying for loans are generally </a:t>
            </a:r>
            <a:r>
              <a:rPr lang="en-US" b="1" dirty="0">
                <a:solidFill>
                  <a:schemeClr val="accent2"/>
                </a:solidFill>
              </a:rPr>
              <a:t>Unaccompanied</a:t>
            </a:r>
            <a:r>
              <a:rPr lang="en-US" dirty="0"/>
              <a:t> or </a:t>
            </a:r>
            <a:r>
              <a:rPr lang="en-US" b="1" dirty="0">
                <a:solidFill>
                  <a:schemeClr val="accent2"/>
                </a:solidFill>
              </a:rPr>
              <a:t>some clients are accompanied by Family.</a:t>
            </a: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15039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509" y="248194"/>
            <a:ext cx="11403874" cy="1045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n w="0"/>
                <a:solidFill>
                  <a:schemeClr val="tx1"/>
                </a:solidFill>
                <a:effectLst>
                  <a:outerShdw blurRad="38100" dist="19050" dir="2700000" algn="tl" rotWithShape="0">
                    <a:schemeClr val="dk1">
                      <a:alpha val="40000"/>
                    </a:schemeClr>
                  </a:outerShdw>
                </a:effectLst>
              </a:rPr>
              <a:t>PROJECT DESCRIPTION</a:t>
            </a:r>
          </a:p>
        </p:txBody>
      </p:sp>
      <p:graphicFrame>
        <p:nvGraphicFramePr>
          <p:cNvPr id="4" name="Diagram 3"/>
          <p:cNvGraphicFramePr/>
          <p:nvPr>
            <p:extLst>
              <p:ext uri="{D42A27DB-BD31-4B8C-83A1-F6EECF244321}">
                <p14:modId xmlns:p14="http://schemas.microsoft.com/office/powerpoint/2010/main" val="3754930281"/>
              </p:ext>
            </p:extLst>
          </p:nvPr>
        </p:nvGraphicFramePr>
        <p:xfrm>
          <a:off x="130629" y="1410789"/>
          <a:ext cx="11887200" cy="4727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3509" y="2116184"/>
            <a:ext cx="11678194" cy="4247317"/>
          </a:xfrm>
          <a:prstGeom prst="rect">
            <a:avLst/>
          </a:prstGeom>
          <a:noFill/>
        </p:spPr>
        <p:txBody>
          <a:bodyPr wrap="square" rtlCol="0">
            <a:spAutoFit/>
          </a:bodyPr>
          <a:lstStyle/>
          <a:p>
            <a:r>
              <a:rPr lang="en-US" dirty="0"/>
              <a:t>This case study revolves around a consumer finance company that lends loans to urban customers. The loan providing company  finds it hard to identify the customers pattern weather they are capable of repaying the loan or not and to ensure  that those applicants who are capable of repaying the loan are not rejected. By using EDA(Exploratory Data Analysis) to analyze patterns and trends in the data , the company wants to understand the key factors behind loan default so that it can make better decisions about loan approval. </a:t>
            </a:r>
          </a:p>
          <a:p>
            <a:endParaRPr lang="en-US" dirty="0"/>
          </a:p>
          <a:p>
            <a:r>
              <a:rPr lang="en-US" dirty="0"/>
              <a:t>The main aim of this project is to identify patterns that indicate if a customer will have difficulty paying their installments. </a:t>
            </a:r>
          </a:p>
          <a:p>
            <a:r>
              <a:rPr lang="en-US" dirty="0"/>
              <a:t>The information in this project is used to make decisions such as denying the loan, reducing the amount of loan, or lending at a higher interest rate according to the applicants. </a:t>
            </a:r>
          </a:p>
          <a:p>
            <a:endParaRPr lang="en-US" dirty="0"/>
          </a:p>
          <a:p>
            <a:endParaRPr lang="en-US" b="1" dirty="0"/>
          </a:p>
          <a:p>
            <a:r>
              <a:rPr lang="en-US" b="1" dirty="0"/>
              <a:t>NOTE</a:t>
            </a:r>
            <a:r>
              <a:rPr lang="en-US" dirty="0"/>
              <a:t>: For better understanding of the project we require to research a bit about risk analytics in Banking and Financial Services.</a:t>
            </a:r>
          </a:p>
          <a:p>
            <a:br>
              <a:rPr lang="en-US" dirty="0"/>
            </a:br>
            <a:endParaRPr lang="en-US" dirty="0"/>
          </a:p>
        </p:txBody>
      </p:sp>
    </p:spTree>
    <p:extLst>
      <p:ext uri="{BB962C8B-B14F-4D97-AF65-F5344CB8AC3E}">
        <p14:creationId xmlns:p14="http://schemas.microsoft.com/office/powerpoint/2010/main" val="1166018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48194" y="130629"/>
            <a:ext cx="3618412" cy="404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Segmented </a:t>
            </a:r>
            <a:r>
              <a:rPr lang="en-US" b="1" dirty="0" err="1"/>
              <a:t>Univariate</a:t>
            </a:r>
            <a:r>
              <a:rPr lang="en-US" b="1" dirty="0"/>
              <a:t> Analysis</a:t>
            </a:r>
          </a:p>
        </p:txBody>
      </p:sp>
      <p:sp>
        <p:nvSpPr>
          <p:cNvPr id="4" name="TextBox 3"/>
          <p:cNvSpPr txBox="1"/>
          <p:nvPr/>
        </p:nvSpPr>
        <p:spPr>
          <a:xfrm>
            <a:off x="130629" y="896374"/>
            <a:ext cx="5264331" cy="5078313"/>
          </a:xfrm>
          <a:prstGeom prst="rect">
            <a:avLst/>
          </a:prstGeom>
          <a:noFill/>
        </p:spPr>
        <p:txBody>
          <a:bodyPr wrap="square" rtlCol="0">
            <a:spAutoFit/>
          </a:bodyPr>
          <a:lstStyle/>
          <a:p>
            <a:pPr marL="285750" indent="-285750">
              <a:buFont typeface="Arial" panose="020B0604020202020204" pitchFamily="34" charset="0"/>
              <a:buChar char="•"/>
            </a:pPr>
            <a:r>
              <a:rPr lang="en-US" dirty="0"/>
              <a:t>For </a:t>
            </a:r>
            <a:r>
              <a:rPr lang="en-US" b="1" dirty="0">
                <a:solidFill>
                  <a:schemeClr val="accent2"/>
                </a:solidFill>
              </a:rPr>
              <a:t>higher amount of credits</a:t>
            </a:r>
            <a:r>
              <a:rPr lang="en-US" dirty="0"/>
              <a:t>, clients prefer </a:t>
            </a:r>
            <a:r>
              <a:rPr lang="en-US" b="1" dirty="0">
                <a:solidFill>
                  <a:schemeClr val="accent2"/>
                </a:solidFill>
              </a:rPr>
              <a:t>Cash Loans </a:t>
            </a:r>
            <a:r>
              <a:rPr lang="en-US" dirty="0"/>
              <a:t>and for </a:t>
            </a:r>
            <a:r>
              <a:rPr lang="en-US" b="1" dirty="0">
                <a:solidFill>
                  <a:schemeClr val="accent2"/>
                </a:solidFill>
              </a:rPr>
              <a:t>credit amount under 10 lakhs</a:t>
            </a:r>
            <a:r>
              <a:rPr lang="en-US" dirty="0"/>
              <a:t>, clients prefer </a:t>
            </a:r>
            <a:r>
              <a:rPr lang="en-US" b="1" dirty="0">
                <a:solidFill>
                  <a:schemeClr val="accent2"/>
                </a:solidFill>
              </a:rPr>
              <a:t>Consumer loans </a:t>
            </a:r>
            <a:r>
              <a:rPr lang="en-US" dirty="0"/>
              <a:t>more.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2"/>
                </a:solidFill>
              </a:rPr>
              <a:t>Cash loans has approval rate of 43%</a:t>
            </a:r>
            <a:r>
              <a:rPr lang="en-US" dirty="0"/>
              <a:t>, </a:t>
            </a:r>
            <a:r>
              <a:rPr lang="en-US" b="1" dirty="0">
                <a:solidFill>
                  <a:schemeClr val="accent2"/>
                </a:solidFill>
              </a:rPr>
              <a:t>Consumer loan has approval rate of 86% </a:t>
            </a:r>
            <a:r>
              <a:rPr lang="en-US" dirty="0"/>
              <a:t>and </a:t>
            </a:r>
            <a:r>
              <a:rPr lang="en-US" b="1" dirty="0">
                <a:solidFill>
                  <a:schemeClr val="accent2"/>
                </a:solidFill>
              </a:rPr>
              <a:t>Revolving loans has 6%  approval rate.</a:t>
            </a: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r>
              <a:rPr lang="en-US" b="1" dirty="0">
                <a:solidFill>
                  <a:schemeClr val="accent2"/>
                </a:solidFill>
              </a:rPr>
              <a:t>New clients has approx. 94% Approval rate</a:t>
            </a:r>
            <a:r>
              <a:rPr lang="en-US" dirty="0"/>
              <a:t>, </a:t>
            </a:r>
            <a:r>
              <a:rPr lang="en-US" b="1" dirty="0">
                <a:solidFill>
                  <a:schemeClr val="accent2"/>
                </a:solidFill>
              </a:rPr>
              <a:t>Refreshed has 74% </a:t>
            </a:r>
            <a:r>
              <a:rPr lang="en-US" dirty="0"/>
              <a:t>and </a:t>
            </a:r>
            <a:r>
              <a:rPr lang="en-US" b="1" dirty="0">
                <a:solidFill>
                  <a:schemeClr val="accent2"/>
                </a:solidFill>
              </a:rPr>
              <a:t>Repeater has 55% </a:t>
            </a:r>
            <a:r>
              <a:rPr lang="en-US" dirty="0"/>
              <a:t>Approval rate.</a:t>
            </a:r>
          </a:p>
          <a:p>
            <a:endParaRPr lang="en-US" b="1" dirty="0">
              <a:solidFill>
                <a:schemeClr val="accent2"/>
              </a:solidFill>
            </a:endParaRPr>
          </a:p>
          <a:p>
            <a:pPr marL="285750" indent="-285750">
              <a:buFont typeface="Arial" panose="020B0604020202020204" pitchFamily="34" charset="0"/>
              <a:buChar char="•"/>
            </a:pPr>
            <a:r>
              <a:rPr lang="en-US" dirty="0"/>
              <a:t>Wednesday</a:t>
            </a:r>
            <a:r>
              <a:rPr lang="en-US" b="1" dirty="0">
                <a:solidFill>
                  <a:schemeClr val="accent2"/>
                </a:solidFill>
              </a:rPr>
              <a:t> </a:t>
            </a:r>
            <a:r>
              <a:rPr lang="en-US" dirty="0"/>
              <a:t>on an average performs better than other weekdays as </a:t>
            </a:r>
            <a:r>
              <a:rPr lang="en-US" b="1" dirty="0">
                <a:solidFill>
                  <a:schemeClr val="accent2"/>
                </a:solidFill>
              </a:rPr>
              <a:t>Cash Loan applications are higher on Wednesday</a:t>
            </a:r>
            <a:r>
              <a:rPr lang="en-US" dirty="0"/>
              <a:t>, On </a:t>
            </a:r>
            <a:r>
              <a:rPr lang="en-US" b="1" dirty="0">
                <a:solidFill>
                  <a:schemeClr val="accent2"/>
                </a:solidFill>
              </a:rPr>
              <a:t>Saturday Consumer loan applications are higher</a:t>
            </a:r>
            <a:r>
              <a:rPr lang="en-US" dirty="0"/>
              <a:t> and on </a:t>
            </a:r>
            <a:r>
              <a:rPr lang="en-US" b="1" dirty="0">
                <a:solidFill>
                  <a:schemeClr val="accent2"/>
                </a:solidFill>
              </a:rPr>
              <a:t>Thursday Revolving loan applications are higher</a:t>
            </a:r>
            <a:r>
              <a:rPr lang="en-US" dirty="0"/>
              <a:t> than other weekdays.</a:t>
            </a:r>
            <a:endParaRPr lang="en-US" b="1" dirty="0">
              <a:solidFill>
                <a:schemeClr val="accent2"/>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634" t="32082" r="23559" b="29430"/>
          <a:stretch/>
        </p:blipFill>
        <p:spPr>
          <a:xfrm>
            <a:off x="5267459" y="772731"/>
            <a:ext cx="6924541" cy="264016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78" t="38913" r="23687" b="18955"/>
          <a:stretch/>
        </p:blipFill>
        <p:spPr>
          <a:xfrm>
            <a:off x="5267458" y="3412900"/>
            <a:ext cx="6924541" cy="2685430"/>
          </a:xfrm>
          <a:prstGeom prst="rect">
            <a:avLst/>
          </a:prstGeom>
        </p:spPr>
      </p:pic>
    </p:spTree>
    <p:extLst>
      <p:ext uri="{BB962C8B-B14F-4D97-AF65-F5344CB8AC3E}">
        <p14:creationId xmlns:p14="http://schemas.microsoft.com/office/powerpoint/2010/main" val="425029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94146" y="0"/>
            <a:ext cx="3606800"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Bivariate Analysis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234" t="34158" r="27273" b="28422"/>
          <a:stretch/>
        </p:blipFill>
        <p:spPr>
          <a:xfrm>
            <a:off x="5394959" y="152400"/>
            <a:ext cx="6688183" cy="2116183"/>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3377" t="42242" r="42987" b="23109"/>
          <a:stretch/>
        </p:blipFill>
        <p:spPr>
          <a:xfrm>
            <a:off x="7047410" y="4384766"/>
            <a:ext cx="3383280" cy="1959428"/>
          </a:xfrm>
          <a:prstGeom prst="rect">
            <a:avLst/>
          </a:prstGeom>
        </p:spPr>
      </p:pic>
      <p:sp>
        <p:nvSpPr>
          <p:cNvPr id="8" name="TextBox 7"/>
          <p:cNvSpPr txBox="1"/>
          <p:nvPr/>
        </p:nvSpPr>
        <p:spPr>
          <a:xfrm>
            <a:off x="0" y="623388"/>
            <a:ext cx="5288643" cy="7017306"/>
          </a:xfrm>
          <a:prstGeom prst="rect">
            <a:avLst/>
          </a:prstGeom>
          <a:noFill/>
        </p:spPr>
        <p:txBody>
          <a:bodyPr wrap="square" rtlCol="0">
            <a:spAutoFit/>
          </a:bodyPr>
          <a:lstStyle/>
          <a:p>
            <a:pPr marL="285750" indent="-285750">
              <a:buFont typeface="Arial" panose="020B0604020202020204" pitchFamily="34" charset="0"/>
              <a:buChar char="•"/>
            </a:pPr>
            <a:r>
              <a:rPr lang="en-US" dirty="0"/>
              <a:t>Clients who are </a:t>
            </a:r>
            <a:r>
              <a:rPr lang="en-US" b="1" dirty="0">
                <a:solidFill>
                  <a:schemeClr val="accent2"/>
                </a:solidFill>
              </a:rPr>
              <a:t>Repeaters</a:t>
            </a:r>
            <a:r>
              <a:rPr lang="en-US" dirty="0"/>
              <a:t> </a:t>
            </a:r>
            <a:r>
              <a:rPr lang="en-US" b="1" dirty="0">
                <a:solidFill>
                  <a:schemeClr val="accent2"/>
                </a:solidFill>
              </a:rPr>
              <a:t>,Refreshed and New </a:t>
            </a:r>
            <a:r>
              <a:rPr lang="en-US" dirty="0"/>
              <a:t>applied for loans are generally </a:t>
            </a:r>
            <a:r>
              <a:rPr lang="en-US" b="1" dirty="0">
                <a:solidFill>
                  <a:schemeClr val="accent2"/>
                </a:solidFill>
              </a:rPr>
              <a:t>Unaccompanied</a:t>
            </a:r>
            <a:r>
              <a:rPr lang="en-US" dirty="0"/>
              <a:t> or some are </a:t>
            </a:r>
            <a:r>
              <a:rPr lang="en-US" b="1" dirty="0">
                <a:solidFill>
                  <a:schemeClr val="accent2"/>
                </a:solidFill>
              </a:rPr>
              <a:t>accompanied by Family</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a:t>
            </a:r>
            <a:r>
              <a:rPr lang="en-US" b="1" dirty="0">
                <a:solidFill>
                  <a:schemeClr val="accent2"/>
                </a:solidFill>
              </a:rPr>
              <a:t>strong positive relationship </a:t>
            </a:r>
            <a:r>
              <a:rPr lang="en-US" dirty="0"/>
              <a:t>between Goods Price and Credit Amount, if Goods Price increases, credit amount tends to increase.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majority of </a:t>
            </a:r>
            <a:r>
              <a:rPr lang="en-US" b="1" dirty="0">
                <a:solidFill>
                  <a:schemeClr val="accent2"/>
                </a:solidFill>
              </a:rPr>
              <a:t>consumer loans are approved</a:t>
            </a:r>
            <a:r>
              <a:rPr lang="en-US" dirty="0"/>
              <a:t>, while only a small percentage are either cancelled or Refused. </a:t>
            </a:r>
            <a:r>
              <a:rPr lang="en-US" b="1" dirty="0">
                <a:solidFill>
                  <a:schemeClr val="accent2"/>
                </a:solidFill>
              </a:rPr>
              <a:t>For cash loans the approval and cancellation rates are almost the same.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approval rates were analyzed for different types of clients  and </a:t>
            </a:r>
            <a:r>
              <a:rPr lang="en-US" b="1" dirty="0">
                <a:solidFill>
                  <a:schemeClr val="accent2"/>
                </a:solidFill>
              </a:rPr>
              <a:t>Repeaters were found to have highest approval rates </a:t>
            </a:r>
            <a:r>
              <a:rPr lang="en-US" dirty="0"/>
              <a:t>followed by New applicants.</a:t>
            </a:r>
          </a:p>
          <a:p>
            <a:pPr marL="285750" indent="-285750">
              <a:buFont typeface="Arial" panose="020B0604020202020204" pitchFamily="34" charset="0"/>
              <a:buChar char="•"/>
            </a:pPr>
            <a:r>
              <a:rPr lang="en-US" b="1" dirty="0">
                <a:solidFill>
                  <a:schemeClr val="accent2"/>
                </a:solidFill>
              </a:rPr>
              <a:t>Tuesday</a:t>
            </a:r>
            <a:r>
              <a:rPr lang="en-US" dirty="0"/>
              <a:t> on an Average performs better than other weekdays as </a:t>
            </a:r>
            <a:r>
              <a:rPr lang="en-US" b="1" dirty="0">
                <a:solidFill>
                  <a:schemeClr val="accent2"/>
                </a:solidFill>
              </a:rPr>
              <a:t>most loan applications comes on Tuesday.</a:t>
            </a:r>
          </a:p>
          <a:p>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6234" t="34619" r="27792" b="28653"/>
          <a:stretch/>
        </p:blipFill>
        <p:spPr>
          <a:xfrm>
            <a:off x="5447210" y="2307772"/>
            <a:ext cx="6635932" cy="2076994"/>
          </a:xfrm>
          <a:prstGeom prst="rect">
            <a:avLst/>
          </a:prstGeom>
        </p:spPr>
      </p:pic>
    </p:spTree>
    <p:extLst>
      <p:ext uri="{BB962C8B-B14F-4D97-AF65-F5344CB8AC3E}">
        <p14:creationId xmlns:p14="http://schemas.microsoft.com/office/powerpoint/2010/main" val="3524416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9900" y="127000"/>
            <a:ext cx="8343900"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  </a:t>
            </a:r>
            <a:r>
              <a:rPr lang="en-US" sz="2400" b="1" dirty="0">
                <a:solidFill>
                  <a:schemeClr val="tx1"/>
                </a:solidFill>
              </a:rPr>
              <a:t>5. Identify Top Correlations for Different Scenarios</a:t>
            </a:r>
            <a:endParaRPr lang="en-US" sz="2400" dirty="0">
              <a:solidFill>
                <a:schemeClr val="tx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1818" t="37161" r="7792" b="35582"/>
          <a:stretch/>
        </p:blipFill>
        <p:spPr>
          <a:xfrm>
            <a:off x="1739900" y="888272"/>
            <a:ext cx="7721475" cy="1959429"/>
          </a:xfrm>
          <a:prstGeom prst="rect">
            <a:avLst/>
          </a:prstGeom>
        </p:spPr>
      </p:pic>
      <p:sp>
        <p:nvSpPr>
          <p:cNvPr id="4" name="TextBox 3"/>
          <p:cNvSpPr txBox="1"/>
          <p:nvPr/>
        </p:nvSpPr>
        <p:spPr>
          <a:xfrm>
            <a:off x="666206" y="3383280"/>
            <a:ext cx="1101198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AMT_APPLICATION and AMT_CREDIT, AMT_APPLICATION and AMT_GOODS_PRICE, AMT_CREDIT and AMT_GOODS_PRICE have </a:t>
            </a:r>
            <a:r>
              <a:rPr lang="en-US" b="1" dirty="0">
                <a:solidFill>
                  <a:schemeClr val="accent2"/>
                </a:solidFill>
              </a:rPr>
              <a:t>strong positive correlation </a:t>
            </a:r>
            <a:r>
              <a:rPr lang="en-US" dirty="0"/>
              <a:t>which means when one variable increase other variable will also increase and vice-versa.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2"/>
                </a:solidFill>
              </a:rPr>
              <a:t>Example</a:t>
            </a:r>
            <a:r>
              <a:rPr lang="en-US" dirty="0"/>
              <a:t>- When amount of Goods Price increase, it will lead to increase in the amount of Credit also and vice-versa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AMT_GOODS_PRICE and DAYS_DECISION has </a:t>
            </a:r>
            <a:r>
              <a:rPr lang="en-US" b="1" dirty="0">
                <a:solidFill>
                  <a:schemeClr val="accent2"/>
                </a:solidFill>
              </a:rPr>
              <a:t>strong Negative Correlation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746337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6840" y="141668"/>
            <a:ext cx="4468969" cy="489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Insights</a:t>
            </a:r>
          </a:p>
        </p:txBody>
      </p:sp>
      <p:sp>
        <p:nvSpPr>
          <p:cNvPr id="3" name="Rounded Rectangle 2"/>
          <p:cNvSpPr/>
          <p:nvPr/>
        </p:nvSpPr>
        <p:spPr>
          <a:xfrm>
            <a:off x="115910" y="837127"/>
            <a:ext cx="5873088" cy="521594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6181859" y="901520"/>
            <a:ext cx="5782614" cy="508715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92589" y="1107583"/>
            <a:ext cx="49197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                        </a:t>
            </a:r>
            <a:r>
              <a:rPr lang="en-US" b="1" dirty="0"/>
              <a:t>Application Data</a:t>
            </a:r>
          </a:p>
        </p:txBody>
      </p:sp>
      <p:sp>
        <p:nvSpPr>
          <p:cNvPr id="7" name="TextBox 6"/>
          <p:cNvSpPr txBox="1"/>
          <p:nvPr/>
        </p:nvSpPr>
        <p:spPr>
          <a:xfrm>
            <a:off x="6707907" y="1154943"/>
            <a:ext cx="49197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                     </a:t>
            </a:r>
            <a:r>
              <a:rPr lang="en-US" b="1" dirty="0"/>
              <a:t>Previous</a:t>
            </a:r>
            <a:r>
              <a:rPr lang="en-US" dirty="0"/>
              <a:t> </a:t>
            </a:r>
            <a:r>
              <a:rPr lang="en-US" b="1" dirty="0"/>
              <a:t>Application Data</a:t>
            </a:r>
          </a:p>
        </p:txBody>
      </p:sp>
      <p:sp>
        <p:nvSpPr>
          <p:cNvPr id="9" name="TextBox 8"/>
          <p:cNvSpPr txBox="1"/>
          <p:nvPr/>
        </p:nvSpPr>
        <p:spPr>
          <a:xfrm>
            <a:off x="347731" y="1880315"/>
            <a:ext cx="5550794" cy="4524315"/>
          </a:xfrm>
          <a:prstGeom prst="rect">
            <a:avLst/>
          </a:prstGeom>
          <a:noFill/>
        </p:spPr>
        <p:txBody>
          <a:bodyPr wrap="square" rtlCol="0">
            <a:spAutoFit/>
          </a:bodyPr>
          <a:lstStyle/>
          <a:p>
            <a:pPr marL="285750" indent="-285750">
              <a:buFont typeface="Arial" panose="020B0604020202020204" pitchFamily="34" charset="0"/>
              <a:buChar char="•"/>
            </a:pPr>
            <a:r>
              <a:rPr lang="en-US" dirty="0"/>
              <a:t>More women tend to apply for loans than men, showing that they actively use financial services, and generally male clients encounter challenges when it comes to meeting their payment obligations.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Clients with an annual income of up to 10 lakhs demonstrate a higher application rate for loans when compared to those with higher incomes.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majority of loan applicants predominantly represent the labor force in terms of their occupation.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amount of loan Bank get often depends on how much their Goods worth.</a:t>
            </a:r>
          </a:p>
          <a:p>
            <a:pPr marL="285750" indent="-285750">
              <a:buFont typeface="Arial" panose="020B0604020202020204" pitchFamily="34" charset="0"/>
              <a:buChar char="•"/>
            </a:pPr>
            <a:endParaRPr lang="en-US" dirty="0"/>
          </a:p>
          <a:p>
            <a:endParaRPr lang="en-US" dirty="0"/>
          </a:p>
        </p:txBody>
      </p:sp>
      <p:sp>
        <p:nvSpPr>
          <p:cNvPr id="10" name="TextBox 9"/>
          <p:cNvSpPr txBox="1"/>
          <p:nvPr/>
        </p:nvSpPr>
        <p:spPr>
          <a:xfrm>
            <a:off x="6375204" y="1751527"/>
            <a:ext cx="5252432" cy="341632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Clients with an annual income of up to 5 lakhs demonstrate a higher application rate for loans when compared to those with higher incomes.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of the loan applicants are individuals who apply for loans independently, without the presence of co-applicants or guarantors.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Consumer loans consistently exhibit a more favorable approval rate when contrasted with cash and revolving loans.</a:t>
            </a:r>
          </a:p>
        </p:txBody>
      </p:sp>
    </p:spTree>
    <p:extLst>
      <p:ext uri="{BB962C8B-B14F-4D97-AF65-F5344CB8AC3E}">
        <p14:creationId xmlns:p14="http://schemas.microsoft.com/office/powerpoint/2010/main" val="217070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950" y="966652"/>
            <a:ext cx="9504579" cy="4049486"/>
          </a:xfrm>
          <a:prstGeom prst="rect">
            <a:avLst/>
          </a:prstGeom>
        </p:spPr>
      </p:pic>
    </p:spTree>
    <p:extLst>
      <p:ext uri="{BB962C8B-B14F-4D97-AF65-F5344CB8AC3E}">
        <p14:creationId xmlns:p14="http://schemas.microsoft.com/office/powerpoint/2010/main" val="479690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77885" y="120628"/>
            <a:ext cx="6439989" cy="770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ysClr val="windowText" lastClr="000000"/>
                </a:solidFill>
              </a:rPr>
              <a:t>APPROACH</a:t>
            </a:r>
          </a:p>
        </p:txBody>
      </p:sp>
      <p:sp>
        <p:nvSpPr>
          <p:cNvPr id="5" name="Rectangle 4"/>
          <p:cNvSpPr/>
          <p:nvPr/>
        </p:nvSpPr>
        <p:spPr>
          <a:xfrm>
            <a:off x="3670662" y="3606522"/>
            <a:ext cx="3931920" cy="7576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TECH-STACK</a:t>
            </a:r>
            <a:r>
              <a:rPr lang="en-US" dirty="0"/>
              <a:t> </a:t>
            </a:r>
            <a:r>
              <a:rPr lang="en-US" sz="3600" dirty="0">
                <a:solidFill>
                  <a:schemeClr val="tx1"/>
                </a:solidFill>
              </a:rPr>
              <a:t>USED</a:t>
            </a:r>
          </a:p>
        </p:txBody>
      </p:sp>
      <p:sp>
        <p:nvSpPr>
          <p:cNvPr id="6" name="TextBox 5"/>
          <p:cNvSpPr txBox="1"/>
          <p:nvPr/>
        </p:nvSpPr>
        <p:spPr>
          <a:xfrm>
            <a:off x="182880" y="1058092"/>
            <a:ext cx="11900263" cy="3416320"/>
          </a:xfrm>
          <a:prstGeom prst="rect">
            <a:avLst/>
          </a:prstGeom>
          <a:noFill/>
        </p:spPr>
        <p:txBody>
          <a:bodyPr wrap="square" rtlCol="0">
            <a:spAutoFit/>
          </a:bodyPr>
          <a:lstStyle/>
          <a:p>
            <a:r>
              <a:rPr lang="en-US" dirty="0"/>
              <a:t>The project will begin with understanding phase where we will be exploring both the datasets - Application data</a:t>
            </a:r>
          </a:p>
          <a:p>
            <a:r>
              <a:rPr lang="en-US" dirty="0"/>
              <a:t>                                                                                                                                                                       -  Previous application data</a:t>
            </a:r>
          </a:p>
          <a:p>
            <a:r>
              <a:rPr lang="en-US" dirty="0"/>
              <a:t>We will start with cleaning the data, Data cleaning  involves removing unnecessary columns and filling missing values using appropriate method and. After cleaning we find out Data Imbalance in ur dataset.</a:t>
            </a:r>
          </a:p>
          <a:p>
            <a:endParaRPr lang="en-US" dirty="0"/>
          </a:p>
          <a:p>
            <a:r>
              <a:rPr lang="en-US" dirty="0"/>
              <a:t>In the data analysis phase, we will conduct </a:t>
            </a:r>
            <a:r>
              <a:rPr lang="en-US" dirty="0" err="1"/>
              <a:t>univariate</a:t>
            </a:r>
            <a:r>
              <a:rPr lang="en-US" dirty="0"/>
              <a:t> , Segmented </a:t>
            </a:r>
            <a:r>
              <a:rPr lang="en-US" dirty="0" err="1"/>
              <a:t>Univariate</a:t>
            </a:r>
            <a:r>
              <a:rPr lang="en-US" dirty="0"/>
              <a:t> and Bivariate analysis with the help of pivot tables and charts. To understand the relationships between the variables and the top 10 diving factors for the client with payment difficulties will be see the correlation matrix.  We will use the visualizations to summarize the most important results in the presentation.</a:t>
            </a:r>
          </a:p>
          <a:p>
            <a:r>
              <a:rPr lang="en-US" dirty="0"/>
              <a:t>   </a:t>
            </a:r>
          </a:p>
          <a:p>
            <a:endParaRPr lang="en-US" dirty="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661" y="4622074"/>
            <a:ext cx="1295400" cy="1219200"/>
          </a:xfrm>
          <a:prstGeom prst="rect">
            <a:avLst/>
          </a:prstGeom>
        </p:spPr>
      </p:pic>
      <p:sp>
        <p:nvSpPr>
          <p:cNvPr id="10" name="TextBox 9"/>
          <p:cNvSpPr txBox="1"/>
          <p:nvPr/>
        </p:nvSpPr>
        <p:spPr>
          <a:xfrm>
            <a:off x="2508068" y="4531110"/>
            <a:ext cx="3056709" cy="1477328"/>
          </a:xfrm>
          <a:prstGeom prst="rect">
            <a:avLst/>
          </a:prstGeom>
          <a:noFill/>
        </p:spPr>
        <p:txBody>
          <a:bodyPr wrap="square" rtlCol="0">
            <a:spAutoFit/>
          </a:bodyPr>
          <a:lstStyle/>
          <a:p>
            <a:r>
              <a:rPr lang="en-US" dirty="0"/>
              <a:t>MS EXCEL is used for Data Cleaning, dealing with outliers, performing </a:t>
            </a:r>
            <a:r>
              <a:rPr lang="en-US" dirty="0" err="1"/>
              <a:t>Univariate</a:t>
            </a:r>
            <a:r>
              <a:rPr lang="en-US" dirty="0"/>
              <a:t> and Bivariate analysis and to find correlation between variables.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919" y="4698274"/>
            <a:ext cx="1828800" cy="1143000"/>
          </a:xfrm>
          <a:prstGeom prst="rect">
            <a:avLst/>
          </a:prstGeom>
        </p:spPr>
      </p:pic>
      <p:sp>
        <p:nvSpPr>
          <p:cNvPr id="13" name="TextBox 12"/>
          <p:cNvSpPr txBox="1"/>
          <p:nvPr/>
        </p:nvSpPr>
        <p:spPr>
          <a:xfrm>
            <a:off x="8255726" y="5003074"/>
            <a:ext cx="3344091" cy="646331"/>
          </a:xfrm>
          <a:prstGeom prst="rect">
            <a:avLst/>
          </a:prstGeom>
          <a:noFill/>
        </p:spPr>
        <p:txBody>
          <a:bodyPr wrap="square" rtlCol="0">
            <a:spAutoFit/>
          </a:bodyPr>
          <a:lstStyle/>
          <a:p>
            <a:r>
              <a:rPr lang="en-US" dirty="0"/>
              <a:t>MS POWER POINT is used for presentation.</a:t>
            </a:r>
          </a:p>
        </p:txBody>
      </p:sp>
    </p:spTree>
    <p:extLst>
      <p:ext uri="{BB962C8B-B14F-4D97-AF65-F5344CB8AC3E}">
        <p14:creationId xmlns:p14="http://schemas.microsoft.com/office/powerpoint/2010/main" val="271833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442755" y="143692"/>
            <a:ext cx="7354388" cy="78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DATA UNDERSTANDING</a:t>
            </a:r>
          </a:p>
        </p:txBody>
      </p:sp>
      <p:sp>
        <p:nvSpPr>
          <p:cNvPr id="15" name="Rounded Rectangle 14"/>
          <p:cNvSpPr/>
          <p:nvPr/>
        </p:nvSpPr>
        <p:spPr>
          <a:xfrm>
            <a:off x="287382" y="1250769"/>
            <a:ext cx="11416938" cy="143038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t>
            </a:r>
            <a:r>
              <a:rPr lang="en-US" b="1" dirty="0">
                <a:solidFill>
                  <a:schemeClr val="tx1"/>
                </a:solidFill>
              </a:rPr>
              <a:t>application_data.csv</a:t>
            </a:r>
            <a:r>
              <a:rPr lang="en-US" dirty="0">
                <a:solidFill>
                  <a:schemeClr val="tx1"/>
                </a:solidFill>
              </a:rPr>
              <a:t>’-   contains detailed clients information captured during the loan application process. It specifically highlights weather the client has faced payment difficulties. This dataset enables the examination of various client attributes and variables that could potentially indicate the likelihood of payment difficulties.</a:t>
            </a:r>
          </a:p>
        </p:txBody>
      </p:sp>
      <p:sp>
        <p:nvSpPr>
          <p:cNvPr id="16" name="Rounded Rectangle 15"/>
          <p:cNvSpPr/>
          <p:nvPr/>
        </p:nvSpPr>
        <p:spPr>
          <a:xfrm>
            <a:off x="287382" y="3004456"/>
            <a:ext cx="11416938" cy="130628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ysClr val="windowText" lastClr="000000"/>
                </a:solidFill>
              </a:rPr>
              <a:t>‘</a:t>
            </a:r>
            <a:r>
              <a:rPr lang="en-US" b="1" dirty="0">
                <a:solidFill>
                  <a:sysClr val="windowText" lastClr="000000"/>
                </a:solidFill>
              </a:rPr>
              <a:t>Previous_application.csv</a:t>
            </a:r>
            <a:r>
              <a:rPr lang="en-US" dirty="0">
                <a:solidFill>
                  <a:sysClr val="windowText" lastClr="000000"/>
                </a:solidFill>
              </a:rPr>
              <a:t>’ -  contains information about the client’s previous loan data. It contains the data                                                                </a:t>
            </a:r>
          </a:p>
          <a:p>
            <a:r>
              <a:rPr lang="en-US" dirty="0">
                <a:solidFill>
                  <a:sysClr val="windowText" lastClr="000000"/>
                </a:solidFill>
              </a:rPr>
              <a:t>                                                        whether the previous application had been approved, Cancelled, Refused or Unused</a:t>
            </a:r>
          </a:p>
          <a:p>
            <a:r>
              <a:rPr lang="en-US" dirty="0">
                <a:solidFill>
                  <a:sysClr val="windowText" lastClr="000000"/>
                </a:solidFill>
              </a:rPr>
              <a:t>                                                        Offer. </a:t>
            </a:r>
          </a:p>
        </p:txBody>
      </p:sp>
      <p:sp>
        <p:nvSpPr>
          <p:cNvPr id="17" name="Rounded Rectangle 16"/>
          <p:cNvSpPr/>
          <p:nvPr/>
        </p:nvSpPr>
        <p:spPr>
          <a:xfrm>
            <a:off x="287382" y="4689565"/>
            <a:ext cx="11416938" cy="129322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a:t>
            </a:r>
            <a:r>
              <a:rPr lang="en-US" b="1" dirty="0">
                <a:solidFill>
                  <a:sysClr val="windowText" lastClr="000000"/>
                </a:solidFill>
              </a:rPr>
              <a:t>Columns_description.csv</a:t>
            </a:r>
            <a:r>
              <a:rPr lang="en-US" dirty="0">
                <a:solidFill>
                  <a:sysClr val="windowText" lastClr="000000"/>
                </a:solidFill>
              </a:rPr>
              <a:t>’-  is data dictionary which describes the meaning of the variables.</a:t>
            </a:r>
            <a:r>
              <a:rPr lang="en-US" dirty="0"/>
              <a:t> </a:t>
            </a:r>
            <a:r>
              <a:rPr lang="en-US" dirty="0">
                <a:solidFill>
                  <a:schemeClr val="tx1"/>
                </a:solidFill>
              </a:rPr>
              <a:t>It Describes the columns present in the other datasets, explaining what each column represents.</a:t>
            </a:r>
          </a:p>
          <a:p>
            <a:r>
              <a:rPr lang="en-US" dirty="0">
                <a:solidFill>
                  <a:schemeClr val="tx1"/>
                </a:solidFill>
              </a:rPr>
              <a:t> </a:t>
            </a:r>
          </a:p>
          <a:p>
            <a:pPr marL="285750" indent="-285750">
              <a:buFont typeface="Arial" panose="020B0604020202020204" pitchFamily="34" charset="0"/>
              <a:buChar char="•"/>
            </a:pPr>
            <a:endParaRPr lang="en-US" dirty="0">
              <a:solidFill>
                <a:sysClr val="windowText" lastClr="000000"/>
              </a:solidFill>
            </a:endParaRPr>
          </a:p>
        </p:txBody>
      </p:sp>
    </p:spTree>
    <p:extLst>
      <p:ext uri="{BB962C8B-B14F-4D97-AF65-F5344CB8AC3E}">
        <p14:creationId xmlns:p14="http://schemas.microsoft.com/office/powerpoint/2010/main" val="367257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074" y="248194"/>
            <a:ext cx="11390812"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 Identify Missing Data</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741" t="25844" r="58926" b="14017"/>
          <a:stretch/>
        </p:blipFill>
        <p:spPr>
          <a:xfrm>
            <a:off x="7471954" y="1227909"/>
            <a:ext cx="4232367" cy="4624252"/>
          </a:xfrm>
          <a:prstGeom prst="rect">
            <a:avLst/>
          </a:prstGeom>
        </p:spPr>
      </p:pic>
      <p:sp>
        <p:nvSpPr>
          <p:cNvPr id="5" name="TextBox 4"/>
          <p:cNvSpPr txBox="1"/>
          <p:nvPr/>
        </p:nvSpPr>
        <p:spPr>
          <a:xfrm>
            <a:off x="692331" y="1541417"/>
            <a:ext cx="6544492" cy="4801314"/>
          </a:xfrm>
          <a:prstGeom prst="rect">
            <a:avLst/>
          </a:prstGeom>
          <a:noFill/>
        </p:spPr>
        <p:txBody>
          <a:bodyPr wrap="square" rtlCol="0">
            <a:spAutoFit/>
          </a:bodyPr>
          <a:lstStyle/>
          <a:p>
            <a:r>
              <a:rPr lang="en-US" dirty="0"/>
              <a:t>Started with finding out missing values, if any column has more than 50% missing data we generally don’t consider them useful for our analysis. As a lot of missing data can create imbalance in the observations and can even lead to invalid conclusions.</a:t>
            </a:r>
          </a:p>
          <a:p>
            <a:endParaRPr lang="en-US" dirty="0"/>
          </a:p>
          <a:p>
            <a:r>
              <a:rPr lang="en-US" b="1" dirty="0">
                <a:solidFill>
                  <a:schemeClr val="accent2"/>
                </a:solidFill>
              </a:rPr>
              <a:t>After removing 41 columns- 81 columns left</a:t>
            </a:r>
          </a:p>
          <a:p>
            <a:endParaRPr lang="en-US" dirty="0">
              <a:solidFill>
                <a:schemeClr val="accent2"/>
              </a:solidFill>
            </a:endParaRPr>
          </a:p>
          <a:p>
            <a:r>
              <a:rPr lang="en-US" dirty="0"/>
              <a:t>After carefully studying the dataset ,we found some more columns that are not necessary for our analysis and removed them.</a:t>
            </a:r>
          </a:p>
          <a:p>
            <a:r>
              <a:rPr lang="en-US" dirty="0"/>
              <a:t> </a:t>
            </a:r>
          </a:p>
          <a:p>
            <a:r>
              <a:rPr lang="en-US" b="1" dirty="0">
                <a:solidFill>
                  <a:schemeClr val="accent2"/>
                </a:solidFill>
              </a:rPr>
              <a:t>Now, we are left with 30 columns.</a:t>
            </a:r>
          </a:p>
          <a:p>
            <a:endParaRPr lang="en-US" dirty="0">
              <a:solidFill>
                <a:schemeClr val="accent2"/>
              </a:solidFill>
            </a:endParaRPr>
          </a:p>
          <a:p>
            <a:r>
              <a:rPr lang="en-US" dirty="0"/>
              <a:t>Such as TARGET, NAME_CONTRACT_TYPE, CODE_GENDER, FLAG_OWN_CAR, FLAG_OWN_REALTY, CNT_CHILDREN, AMT_INCOME_TOTAL, AMT_CREDIT, AMT_ANNUITY, AMT_GOODS_PRICE, NAME_TYPE_SUITE etc.</a:t>
            </a:r>
          </a:p>
          <a:p>
            <a:endParaRPr lang="en-US" dirty="0"/>
          </a:p>
        </p:txBody>
      </p:sp>
    </p:spTree>
    <p:extLst>
      <p:ext uri="{BB962C8B-B14F-4D97-AF65-F5344CB8AC3E}">
        <p14:creationId xmlns:p14="http://schemas.microsoft.com/office/powerpoint/2010/main" val="1838596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59428" y="91440"/>
            <a:ext cx="702781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Handling Missing Data &amp; Standardize Negatives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442" t="31848" r="33506" b="15486"/>
          <a:stretch/>
        </p:blipFill>
        <p:spPr>
          <a:xfrm>
            <a:off x="5852160" y="809897"/>
            <a:ext cx="6230983" cy="297833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765" t="41483" r="27355" b="22550"/>
          <a:stretch/>
        </p:blipFill>
        <p:spPr>
          <a:xfrm>
            <a:off x="5876109" y="3879669"/>
            <a:ext cx="6207034" cy="2312125"/>
          </a:xfrm>
          <a:prstGeom prst="rect">
            <a:avLst/>
          </a:prstGeom>
        </p:spPr>
      </p:pic>
      <p:sp>
        <p:nvSpPr>
          <p:cNvPr id="10" name="TextBox 9">
            <a:extLst>
              <a:ext uri="{FF2B5EF4-FFF2-40B4-BE49-F238E27FC236}">
                <a16:creationId xmlns:a16="http://schemas.microsoft.com/office/drawing/2014/main" id="{698E56AF-280C-C597-B427-E37FB6F6683B}"/>
              </a:ext>
            </a:extLst>
          </p:cNvPr>
          <p:cNvSpPr txBox="1"/>
          <p:nvPr/>
        </p:nvSpPr>
        <p:spPr>
          <a:xfrm>
            <a:off x="141668" y="1159099"/>
            <a:ext cx="5734441" cy="4524315"/>
          </a:xfrm>
          <a:prstGeom prst="rect">
            <a:avLst/>
          </a:prstGeom>
          <a:noFill/>
        </p:spPr>
        <p:txBody>
          <a:bodyPr wrap="square" rtlCol="0">
            <a:spAutoFit/>
          </a:bodyPr>
          <a:lstStyle/>
          <a:p>
            <a:r>
              <a:rPr lang="en-US" dirty="0"/>
              <a:t>Through visualization we can identify  which columns have missing data. To handle these missing values we use functions like - Average(),Median() and Mode()</a:t>
            </a:r>
          </a:p>
          <a:p>
            <a:endParaRPr lang="en-US" dirty="0"/>
          </a:p>
          <a:p>
            <a:r>
              <a:rPr lang="en-US" b="1" dirty="0"/>
              <a:t>Mean and Median </a:t>
            </a:r>
            <a:r>
              <a:rPr lang="en-US" b="1" dirty="0">
                <a:solidFill>
                  <a:schemeClr val="accent2"/>
                </a:solidFill>
              </a:rPr>
              <a:t>– Impute values for continuous data </a:t>
            </a:r>
            <a:r>
              <a:rPr lang="en-US" b="1" dirty="0"/>
              <a:t>Mode</a:t>
            </a:r>
            <a:r>
              <a:rPr lang="en-US" b="1" dirty="0">
                <a:solidFill>
                  <a:schemeClr val="accent2"/>
                </a:solidFill>
              </a:rPr>
              <a:t>- Impute values for categorical data</a:t>
            </a:r>
          </a:p>
          <a:p>
            <a:endParaRPr lang="en-US" b="1" dirty="0">
              <a:solidFill>
                <a:schemeClr val="accent2"/>
              </a:solidFill>
            </a:endParaRPr>
          </a:p>
          <a:p>
            <a:r>
              <a:rPr lang="en-US" dirty="0"/>
              <a:t>For Mean we use </a:t>
            </a:r>
            <a:r>
              <a:rPr lang="en-US" b="1" dirty="0">
                <a:solidFill>
                  <a:schemeClr val="accent2"/>
                </a:solidFill>
              </a:rPr>
              <a:t>=Average() </a:t>
            </a:r>
            <a:r>
              <a:rPr lang="en-US" dirty="0"/>
              <a:t>Function</a:t>
            </a:r>
          </a:p>
          <a:p>
            <a:r>
              <a:rPr lang="en-US" dirty="0"/>
              <a:t>Median we use </a:t>
            </a:r>
            <a:r>
              <a:rPr lang="en-US" b="1" dirty="0">
                <a:solidFill>
                  <a:schemeClr val="accent2"/>
                </a:solidFill>
              </a:rPr>
              <a:t>=Median() </a:t>
            </a:r>
            <a:r>
              <a:rPr lang="en-US" dirty="0"/>
              <a:t>Function</a:t>
            </a:r>
          </a:p>
          <a:p>
            <a:r>
              <a:rPr lang="en-US" dirty="0"/>
              <a:t>Mode we use</a:t>
            </a:r>
            <a:r>
              <a:rPr lang="en-US" b="1" dirty="0">
                <a:solidFill>
                  <a:schemeClr val="accent2"/>
                </a:solidFill>
              </a:rPr>
              <a:t> =Index() </a:t>
            </a:r>
            <a:r>
              <a:rPr lang="en-US" dirty="0"/>
              <a:t>Function</a:t>
            </a:r>
          </a:p>
          <a:p>
            <a:endParaRPr lang="en-US" dirty="0">
              <a:solidFill>
                <a:schemeClr val="accent2"/>
              </a:solidFill>
            </a:endParaRPr>
          </a:p>
          <a:p>
            <a:r>
              <a:rPr lang="en-US" b="1" dirty="0"/>
              <a:t>Standardize Negatives- </a:t>
            </a:r>
            <a:r>
              <a:rPr lang="en-US" dirty="0" err="1"/>
              <a:t>Days_Birth</a:t>
            </a:r>
            <a:r>
              <a:rPr lang="en-US" dirty="0"/>
              <a:t>, </a:t>
            </a:r>
            <a:r>
              <a:rPr lang="en-US" dirty="0" err="1"/>
              <a:t>Days_Employed</a:t>
            </a:r>
            <a:r>
              <a:rPr lang="en-US" dirty="0"/>
              <a:t>, </a:t>
            </a:r>
            <a:r>
              <a:rPr lang="en-US" dirty="0" err="1"/>
              <a:t>Days_Registration</a:t>
            </a:r>
            <a:r>
              <a:rPr lang="en-US" dirty="0"/>
              <a:t> and </a:t>
            </a:r>
            <a:r>
              <a:rPr lang="en-US" dirty="0" err="1"/>
              <a:t>Days_Id_Published</a:t>
            </a:r>
            <a:r>
              <a:rPr lang="en-US" dirty="0"/>
              <a:t> columns needs to standardize because data standardization </a:t>
            </a:r>
          </a:p>
          <a:p>
            <a:r>
              <a:rPr lang="en-US" dirty="0"/>
              <a:t>helps in improving accuracy of the data.</a:t>
            </a:r>
            <a:endParaRPr lang="en-US" dirty="0">
              <a:solidFill>
                <a:schemeClr val="accent2"/>
              </a:solidFill>
            </a:endParaRPr>
          </a:p>
          <a:p>
            <a:endParaRPr lang="en-US" dirty="0"/>
          </a:p>
        </p:txBody>
      </p:sp>
    </p:spTree>
    <p:extLst>
      <p:ext uri="{BB962C8B-B14F-4D97-AF65-F5344CB8AC3E}">
        <p14:creationId xmlns:p14="http://schemas.microsoft.com/office/powerpoint/2010/main" val="2891716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D9F9EA-446B-971F-DFE3-5A80D97156DF}"/>
              </a:ext>
            </a:extLst>
          </p:cNvPr>
          <p:cNvSpPr/>
          <p:nvPr/>
        </p:nvSpPr>
        <p:spPr>
          <a:xfrm>
            <a:off x="1596571" y="159657"/>
            <a:ext cx="8548914" cy="740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B. Identify Outliers </a:t>
            </a:r>
          </a:p>
        </p:txBody>
      </p:sp>
      <p:pic>
        <p:nvPicPr>
          <p:cNvPr id="4" name="Picture 3">
            <a:extLst>
              <a:ext uri="{FF2B5EF4-FFF2-40B4-BE49-F238E27FC236}">
                <a16:creationId xmlns:a16="http://schemas.microsoft.com/office/drawing/2014/main" id="{FEB7E72C-6B95-2BDF-74A7-CB05A00D0806}"/>
              </a:ext>
            </a:extLst>
          </p:cNvPr>
          <p:cNvPicPr>
            <a:picLocks noChangeAspect="1"/>
          </p:cNvPicPr>
          <p:nvPr/>
        </p:nvPicPr>
        <p:blipFill rotWithShape="1">
          <a:blip r:embed="rId2"/>
          <a:srcRect l="5595" t="38648" r="16786" b="45533"/>
          <a:stretch/>
        </p:blipFill>
        <p:spPr>
          <a:xfrm>
            <a:off x="1132115" y="1016000"/>
            <a:ext cx="9463314" cy="1146629"/>
          </a:xfrm>
          <a:prstGeom prst="rect">
            <a:avLst/>
          </a:prstGeom>
        </p:spPr>
      </p:pic>
      <p:sp>
        <p:nvSpPr>
          <p:cNvPr id="9" name="TextBox 8">
            <a:extLst>
              <a:ext uri="{FF2B5EF4-FFF2-40B4-BE49-F238E27FC236}">
                <a16:creationId xmlns:a16="http://schemas.microsoft.com/office/drawing/2014/main" id="{095DB2D3-5212-A41F-D3A0-BD9F44FEB893}"/>
              </a:ext>
            </a:extLst>
          </p:cNvPr>
          <p:cNvSpPr txBox="1"/>
          <p:nvPr/>
        </p:nvSpPr>
        <p:spPr>
          <a:xfrm>
            <a:off x="7736114" y="2481943"/>
            <a:ext cx="4223657" cy="2862322"/>
          </a:xfrm>
          <a:prstGeom prst="rect">
            <a:avLst/>
          </a:prstGeom>
          <a:noFill/>
        </p:spPr>
        <p:txBody>
          <a:bodyPr wrap="square" rtlCol="0">
            <a:spAutoFit/>
          </a:bodyPr>
          <a:lstStyle/>
          <a:p>
            <a:r>
              <a:rPr lang="en-US" dirty="0"/>
              <a:t>Outliers detected in these Numerical columns</a:t>
            </a:r>
            <a:r>
              <a:rPr lang="en-US" b="1" dirty="0"/>
              <a:t>- </a:t>
            </a:r>
            <a:r>
              <a:rPr lang="en-US" b="1" dirty="0" err="1">
                <a:solidFill>
                  <a:schemeClr val="accent3"/>
                </a:solidFill>
              </a:rPr>
              <a:t>Amt_Income_Total</a:t>
            </a:r>
            <a:r>
              <a:rPr lang="en-US" b="1" dirty="0">
                <a:solidFill>
                  <a:schemeClr val="accent3"/>
                </a:solidFill>
              </a:rPr>
              <a:t>, </a:t>
            </a:r>
            <a:r>
              <a:rPr lang="en-US" b="1" dirty="0" err="1">
                <a:solidFill>
                  <a:schemeClr val="accent3"/>
                </a:solidFill>
              </a:rPr>
              <a:t>Amt_Credit</a:t>
            </a:r>
            <a:r>
              <a:rPr lang="en-US" b="1" dirty="0">
                <a:solidFill>
                  <a:schemeClr val="accent3"/>
                </a:solidFill>
              </a:rPr>
              <a:t>, </a:t>
            </a:r>
            <a:r>
              <a:rPr lang="en-US" b="1" dirty="0" err="1">
                <a:solidFill>
                  <a:schemeClr val="accent3"/>
                </a:solidFill>
              </a:rPr>
              <a:t>Amt_Annuity</a:t>
            </a:r>
            <a:r>
              <a:rPr lang="en-US" b="1" dirty="0">
                <a:solidFill>
                  <a:schemeClr val="accent3"/>
                </a:solidFill>
              </a:rPr>
              <a:t>, </a:t>
            </a:r>
            <a:r>
              <a:rPr lang="en-US" b="1" dirty="0" err="1">
                <a:solidFill>
                  <a:schemeClr val="accent3"/>
                </a:solidFill>
              </a:rPr>
              <a:t>Amt_Goods_Price</a:t>
            </a:r>
            <a:r>
              <a:rPr lang="en-US" b="1" dirty="0">
                <a:solidFill>
                  <a:schemeClr val="accent3"/>
                </a:solidFill>
              </a:rPr>
              <a:t>, </a:t>
            </a:r>
            <a:r>
              <a:rPr lang="en-US" b="1" dirty="0" err="1">
                <a:solidFill>
                  <a:schemeClr val="accent3"/>
                </a:solidFill>
              </a:rPr>
              <a:t>Region_Population_Relative</a:t>
            </a:r>
            <a:r>
              <a:rPr lang="en-US" b="1" dirty="0">
                <a:solidFill>
                  <a:schemeClr val="accent3"/>
                </a:solidFill>
              </a:rPr>
              <a:t> , </a:t>
            </a:r>
            <a:r>
              <a:rPr lang="en-US" b="1" dirty="0" err="1">
                <a:solidFill>
                  <a:schemeClr val="accent3"/>
                </a:solidFill>
              </a:rPr>
              <a:t>Days_Employed</a:t>
            </a:r>
            <a:endParaRPr lang="en-US" b="1" dirty="0">
              <a:solidFill>
                <a:schemeClr val="accent3"/>
              </a:solidFill>
            </a:endParaRPr>
          </a:p>
          <a:p>
            <a:endParaRPr lang="en-US" dirty="0"/>
          </a:p>
          <a:p>
            <a:r>
              <a:rPr lang="en-US" dirty="0"/>
              <a:t>We can remove the outliers from our dataset as it represents measurement error or we can handle them using Mean/Median Imputation.</a:t>
            </a:r>
          </a:p>
        </p:txBody>
      </p:sp>
      <p:pic>
        <p:nvPicPr>
          <p:cNvPr id="5" name="Picture 4">
            <a:extLst>
              <a:ext uri="{FF2B5EF4-FFF2-40B4-BE49-F238E27FC236}">
                <a16:creationId xmlns:a16="http://schemas.microsoft.com/office/drawing/2014/main" id="{9D1B4F8A-F9FA-FA80-BC51-CB4499665EB5}"/>
              </a:ext>
            </a:extLst>
          </p:cNvPr>
          <p:cNvPicPr>
            <a:picLocks noChangeAspect="1"/>
          </p:cNvPicPr>
          <p:nvPr/>
        </p:nvPicPr>
        <p:blipFill rotWithShape="1">
          <a:blip r:embed="rId3"/>
          <a:srcRect l="10239" t="34701" r="22976" b="14798"/>
          <a:stretch/>
        </p:blipFill>
        <p:spPr>
          <a:xfrm>
            <a:off x="101600" y="2139077"/>
            <a:ext cx="7634514" cy="3927894"/>
          </a:xfrm>
          <a:prstGeom prst="rect">
            <a:avLst/>
          </a:prstGeom>
        </p:spPr>
      </p:pic>
    </p:spTree>
    <p:extLst>
      <p:ext uri="{BB962C8B-B14F-4D97-AF65-F5344CB8AC3E}">
        <p14:creationId xmlns:p14="http://schemas.microsoft.com/office/powerpoint/2010/main" val="1583211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35E83D-EDD6-3702-F1A7-62103C3CD4BE}"/>
              </a:ext>
            </a:extLst>
          </p:cNvPr>
          <p:cNvSpPr/>
          <p:nvPr/>
        </p:nvSpPr>
        <p:spPr>
          <a:xfrm>
            <a:off x="1934754" y="61506"/>
            <a:ext cx="8389258" cy="6607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 Analyze Data Imbalance</a:t>
            </a:r>
          </a:p>
        </p:txBody>
      </p:sp>
      <p:pic>
        <p:nvPicPr>
          <p:cNvPr id="6" name="Picture 5">
            <a:extLst>
              <a:ext uri="{FF2B5EF4-FFF2-40B4-BE49-F238E27FC236}">
                <a16:creationId xmlns:a16="http://schemas.microsoft.com/office/drawing/2014/main" id="{245CB931-75D4-7ACE-2E1D-53127609D3B2}"/>
              </a:ext>
            </a:extLst>
          </p:cNvPr>
          <p:cNvPicPr>
            <a:picLocks noChangeAspect="1"/>
          </p:cNvPicPr>
          <p:nvPr/>
        </p:nvPicPr>
        <p:blipFill rotWithShape="1">
          <a:blip r:embed="rId2"/>
          <a:srcRect l="5833" t="36396" r="17619" b="25914"/>
          <a:stretch/>
        </p:blipFill>
        <p:spPr>
          <a:xfrm>
            <a:off x="4731659" y="950685"/>
            <a:ext cx="7416800" cy="2873829"/>
          </a:xfrm>
          <a:prstGeom prst="rect">
            <a:avLst/>
          </a:prstGeom>
        </p:spPr>
      </p:pic>
      <p:pic>
        <p:nvPicPr>
          <p:cNvPr id="8" name="Picture 7">
            <a:extLst>
              <a:ext uri="{FF2B5EF4-FFF2-40B4-BE49-F238E27FC236}">
                <a16:creationId xmlns:a16="http://schemas.microsoft.com/office/drawing/2014/main" id="{18B21E95-AEBB-6D38-BEF1-A9A5277EC066}"/>
              </a:ext>
            </a:extLst>
          </p:cNvPr>
          <p:cNvPicPr>
            <a:picLocks noChangeAspect="1"/>
          </p:cNvPicPr>
          <p:nvPr/>
        </p:nvPicPr>
        <p:blipFill rotWithShape="1">
          <a:blip r:embed="rId3"/>
          <a:srcRect l="5952" t="40630" r="45357" b="21679"/>
          <a:stretch/>
        </p:blipFill>
        <p:spPr>
          <a:xfrm>
            <a:off x="5791200" y="3860800"/>
            <a:ext cx="5936343" cy="2293257"/>
          </a:xfrm>
          <a:prstGeom prst="rect">
            <a:avLst/>
          </a:prstGeom>
        </p:spPr>
      </p:pic>
      <p:sp>
        <p:nvSpPr>
          <p:cNvPr id="9" name="TextBox 8">
            <a:extLst>
              <a:ext uri="{FF2B5EF4-FFF2-40B4-BE49-F238E27FC236}">
                <a16:creationId xmlns:a16="http://schemas.microsoft.com/office/drawing/2014/main" id="{8CA69C4F-E233-019E-E4C4-CDEAA250FFBD}"/>
              </a:ext>
            </a:extLst>
          </p:cNvPr>
          <p:cNvSpPr txBox="1"/>
          <p:nvPr/>
        </p:nvSpPr>
        <p:spPr>
          <a:xfrm>
            <a:off x="371566" y="1825347"/>
            <a:ext cx="4093029" cy="7017306"/>
          </a:xfrm>
          <a:prstGeom prst="rect">
            <a:avLst/>
          </a:prstGeom>
          <a:noFill/>
        </p:spPr>
        <p:txBody>
          <a:bodyPr wrap="square" rtlCol="0">
            <a:spAutoFit/>
          </a:bodyPr>
          <a:lstStyle/>
          <a:p>
            <a:r>
              <a:rPr lang="en-US" dirty="0"/>
              <a:t>Distribution of Target  variable shows high Data Imbalance as</a:t>
            </a:r>
            <a:r>
              <a:rPr lang="en-US" b="1" dirty="0"/>
              <a:t> </a:t>
            </a:r>
            <a:r>
              <a:rPr lang="en-US" b="1" dirty="0">
                <a:solidFill>
                  <a:schemeClr val="accent2"/>
                </a:solidFill>
              </a:rPr>
              <a:t>8%</a:t>
            </a:r>
            <a:r>
              <a:rPr lang="en-US" b="1" dirty="0"/>
              <a:t> </a:t>
            </a:r>
            <a:r>
              <a:rPr lang="en-US" dirty="0"/>
              <a:t>loan applicants are having payment difficulties.</a:t>
            </a:r>
          </a:p>
          <a:p>
            <a:endParaRPr lang="en-US" dirty="0"/>
          </a:p>
          <a:p>
            <a:r>
              <a:rPr lang="en-US" dirty="0"/>
              <a:t>While granting loans we should focus more on </a:t>
            </a:r>
            <a:r>
              <a:rPr lang="en-US" b="1" dirty="0">
                <a:solidFill>
                  <a:schemeClr val="accent2"/>
                </a:solidFill>
              </a:rPr>
              <a:t>Cash loan </a:t>
            </a:r>
            <a:r>
              <a:rPr lang="en-US" dirty="0"/>
              <a:t>applicants as they have higher weightage. </a:t>
            </a:r>
          </a:p>
          <a:p>
            <a:endParaRPr lang="en-US" dirty="0"/>
          </a:p>
          <a:p>
            <a:r>
              <a:rPr lang="en-US" dirty="0"/>
              <a:t>As  we can see from Gender distribution chart, </a:t>
            </a:r>
            <a:r>
              <a:rPr lang="en-US" b="1" dirty="0">
                <a:solidFill>
                  <a:schemeClr val="accent2"/>
                </a:solidFill>
              </a:rPr>
              <a:t>66% clients are Females</a:t>
            </a:r>
            <a:r>
              <a:rPr lang="en-US" dirty="0">
                <a:solidFill>
                  <a:schemeClr val="accent2"/>
                </a:solidFill>
              </a:rPr>
              <a:t> </a:t>
            </a:r>
            <a:r>
              <a:rPr lang="en-US" dirty="0"/>
              <a:t>and remaining </a:t>
            </a:r>
            <a:r>
              <a:rPr lang="en-US" b="1" dirty="0">
                <a:solidFill>
                  <a:schemeClr val="accent2"/>
                </a:solidFill>
              </a:rPr>
              <a:t>34% are males</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61103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38E16-C9D5-E6C5-12DD-366ECF9CD87E}"/>
              </a:ext>
            </a:extLst>
          </p:cNvPr>
          <p:cNvSpPr/>
          <p:nvPr/>
        </p:nvSpPr>
        <p:spPr>
          <a:xfrm>
            <a:off x="624114" y="203200"/>
            <a:ext cx="10929257" cy="580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Perform Univariate, Segmented Univariate and Bivariate Analysis</a:t>
            </a:r>
          </a:p>
        </p:txBody>
      </p:sp>
      <p:sp>
        <p:nvSpPr>
          <p:cNvPr id="3" name="Rectangle: Rounded Corners 2">
            <a:extLst>
              <a:ext uri="{FF2B5EF4-FFF2-40B4-BE49-F238E27FC236}">
                <a16:creationId xmlns:a16="http://schemas.microsoft.com/office/drawing/2014/main" id="{724076C4-EE41-F344-4DA2-A9DA7EE55D21}"/>
              </a:ext>
            </a:extLst>
          </p:cNvPr>
          <p:cNvSpPr/>
          <p:nvPr/>
        </p:nvSpPr>
        <p:spPr>
          <a:xfrm>
            <a:off x="101601" y="878114"/>
            <a:ext cx="3933371" cy="4789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Univariate Analysis</a:t>
            </a:r>
          </a:p>
        </p:txBody>
      </p:sp>
      <p:pic>
        <p:nvPicPr>
          <p:cNvPr id="5" name="Picture 4">
            <a:extLst>
              <a:ext uri="{FF2B5EF4-FFF2-40B4-BE49-F238E27FC236}">
                <a16:creationId xmlns:a16="http://schemas.microsoft.com/office/drawing/2014/main" id="{D2CC3F9C-D6BF-989C-A30D-DBBD36F5F00D}"/>
              </a:ext>
            </a:extLst>
          </p:cNvPr>
          <p:cNvPicPr>
            <a:picLocks noChangeAspect="1"/>
          </p:cNvPicPr>
          <p:nvPr/>
        </p:nvPicPr>
        <p:blipFill rotWithShape="1">
          <a:blip r:embed="rId2"/>
          <a:srcRect l="11905" t="40207" r="16071" b="15750"/>
          <a:stretch/>
        </p:blipFill>
        <p:spPr>
          <a:xfrm>
            <a:off x="4992914" y="1117599"/>
            <a:ext cx="7199087" cy="2191658"/>
          </a:xfrm>
          <a:prstGeom prst="rect">
            <a:avLst/>
          </a:prstGeom>
        </p:spPr>
      </p:pic>
      <p:pic>
        <p:nvPicPr>
          <p:cNvPr id="7" name="Picture 6">
            <a:extLst>
              <a:ext uri="{FF2B5EF4-FFF2-40B4-BE49-F238E27FC236}">
                <a16:creationId xmlns:a16="http://schemas.microsoft.com/office/drawing/2014/main" id="{9DD9DBFD-439D-FCF1-7A81-E8F680616F13}"/>
              </a:ext>
            </a:extLst>
          </p:cNvPr>
          <p:cNvPicPr>
            <a:picLocks noChangeAspect="1"/>
          </p:cNvPicPr>
          <p:nvPr/>
        </p:nvPicPr>
        <p:blipFill rotWithShape="1">
          <a:blip r:embed="rId3"/>
          <a:srcRect l="11786" t="34702" r="15952" b="20620"/>
          <a:stretch/>
        </p:blipFill>
        <p:spPr>
          <a:xfrm>
            <a:off x="5036457" y="3548744"/>
            <a:ext cx="7199086" cy="2148115"/>
          </a:xfrm>
          <a:prstGeom prst="rect">
            <a:avLst/>
          </a:prstGeom>
        </p:spPr>
      </p:pic>
      <p:sp>
        <p:nvSpPr>
          <p:cNvPr id="8" name="TextBox 7">
            <a:extLst>
              <a:ext uri="{FF2B5EF4-FFF2-40B4-BE49-F238E27FC236}">
                <a16:creationId xmlns:a16="http://schemas.microsoft.com/office/drawing/2014/main" id="{738A60CE-C1FB-9EA1-985B-5BD5E85DCEFC}"/>
              </a:ext>
            </a:extLst>
          </p:cNvPr>
          <p:cNvSpPr txBox="1"/>
          <p:nvPr/>
        </p:nvSpPr>
        <p:spPr>
          <a:xfrm>
            <a:off x="209006" y="1756229"/>
            <a:ext cx="4624251" cy="5355312"/>
          </a:xfrm>
          <a:prstGeom prst="rect">
            <a:avLst/>
          </a:prstGeom>
          <a:noFill/>
        </p:spPr>
        <p:txBody>
          <a:bodyPr wrap="square" rtlCol="0">
            <a:spAutoFit/>
          </a:bodyPr>
          <a:lstStyle/>
          <a:p>
            <a:r>
              <a:rPr lang="en-US" dirty="0"/>
              <a:t>Univariate analysis is done to summarize the data and look for patterns, these analysis provide us with descriptions of single variables.</a:t>
            </a:r>
          </a:p>
          <a:p>
            <a:endParaRPr lang="en-US" dirty="0"/>
          </a:p>
          <a:p>
            <a:pPr marL="285750" indent="-285750">
              <a:buFont typeface="Arial" panose="020B0604020202020204" pitchFamily="34" charset="0"/>
              <a:buChar char="•"/>
            </a:pPr>
            <a:r>
              <a:rPr lang="en-US" dirty="0"/>
              <a:t>Loan applications are predominantly submitted by individuals with an annual income of up to </a:t>
            </a:r>
            <a:r>
              <a:rPr lang="en-US" b="1" dirty="0">
                <a:solidFill>
                  <a:schemeClr val="accent2"/>
                </a:solidFill>
              </a:rPr>
              <a:t>10 lakh rupees</a:t>
            </a:r>
            <a:r>
              <a:rPr lang="en-US" dirty="0"/>
              <a:t>.</a:t>
            </a:r>
            <a:endParaRPr lang="en-US" b="1" dirty="0">
              <a:solidFill>
                <a:schemeClr val="accent2"/>
              </a:solidFill>
            </a:endParaRP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r>
              <a:rPr lang="en-US" dirty="0"/>
              <a:t>Most of loan applicants are done for the credit amount up to </a:t>
            </a:r>
            <a:r>
              <a:rPr lang="en-US" b="1" dirty="0">
                <a:solidFill>
                  <a:schemeClr val="accent2"/>
                </a:solidFill>
              </a:rPr>
              <a:t>5 lacs</a:t>
            </a:r>
            <a:r>
              <a:rPr lang="en-US" b="1" dirty="0"/>
              <a:t> </a:t>
            </a:r>
            <a:r>
              <a:rPr lang="en-US" dirty="0"/>
              <a:t>and between </a:t>
            </a:r>
            <a:r>
              <a:rPr lang="en-US" b="1" dirty="0">
                <a:solidFill>
                  <a:schemeClr val="accent2"/>
                </a:solidFill>
              </a:rPr>
              <a:t>5-10 Lacs.</a:t>
            </a: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r>
              <a:rPr lang="en-US" dirty="0"/>
              <a:t>Most loans have Annuity up to </a:t>
            </a:r>
            <a:r>
              <a:rPr lang="en-US" b="1" dirty="0">
                <a:solidFill>
                  <a:schemeClr val="accent2"/>
                </a:solidFill>
              </a:rPr>
              <a:t>52,000</a:t>
            </a:r>
          </a:p>
          <a:p>
            <a:pPr marL="285750" indent="-285750">
              <a:buFont typeface="Arial" panose="020B0604020202020204" pitchFamily="34" charset="0"/>
              <a:buChar char="•"/>
            </a:pPr>
            <a:endParaRPr lang="en-US" b="1" dirty="0">
              <a:solidFill>
                <a:schemeClr val="accent2"/>
              </a:solidFill>
            </a:endParaRPr>
          </a:p>
          <a:p>
            <a:pPr marL="285750" indent="-285750">
              <a:buFont typeface="Arial" panose="020B0604020202020204" pitchFamily="34" charset="0"/>
              <a:buChar char="•"/>
            </a:pPr>
            <a:r>
              <a:rPr lang="en-US" dirty="0"/>
              <a:t>The clients who have applied for a loan have goods with prices of </a:t>
            </a:r>
            <a:r>
              <a:rPr lang="en-US" b="1" dirty="0">
                <a:solidFill>
                  <a:schemeClr val="accent2"/>
                </a:solidFill>
              </a:rPr>
              <a:t>up to 7 Lakhs</a:t>
            </a:r>
            <a:r>
              <a:rPr lang="en-US" dirty="0"/>
              <a:t>.</a:t>
            </a:r>
            <a:endParaRPr lang="en-US" b="1" dirty="0">
              <a:solidFill>
                <a:schemeClr val="accent2"/>
              </a:solidFill>
            </a:endParaRP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277105837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1853</TotalTime>
  <Words>2200</Words>
  <Application>Microsoft Office PowerPoint</Application>
  <PresentationFormat>Widescreen</PresentationFormat>
  <Paragraphs>243</Paragraphs>
  <Slides>24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Algerian</vt:lpstr>
      <vt:lpstr>Arial</vt:lpstr>
      <vt:lpstr>Calibri</vt:lpstr>
      <vt:lpstr>Calibri Light</vt:lpstr>
      <vt:lpstr>Retrospect</vt:lpstr>
      <vt:lpstr>BANK LOAN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ADITI PANDEY</dc:creator>
  <cp:lastModifiedBy>ADITI PANDEY</cp:lastModifiedBy>
  <cp:revision>127</cp:revision>
  <dcterms:created xsi:type="dcterms:W3CDTF">2023-09-13T06:52:46Z</dcterms:created>
  <dcterms:modified xsi:type="dcterms:W3CDTF">2023-12-06T05:27:25Z</dcterms:modified>
</cp:coreProperties>
</file>